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7" r:id="rId5"/>
    <p:sldId id="266" r:id="rId6"/>
    <p:sldId id="265" r:id="rId7"/>
    <p:sldId id="261" r:id="rId8"/>
    <p:sldId id="259" r:id="rId9"/>
    <p:sldId id="264" r:id="rId10"/>
    <p:sldId id="262" r:id="rId11"/>
    <p:sldId id="263" r:id="rId12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6F79182-F10B-47B2-8E98-A78013A807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9202AD5-FBB3-43E1-A9DF-4C63F0781E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20CF2A3-B965-4D3A-987C-888FB65331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037B0-E705-40E7-888E-3503F95B79EF}" type="datetimeFigureOut">
              <a:rPr lang="cs-CZ" smtClean="0"/>
              <a:t>12.10.2026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C9CA4D9-8EFF-4B90-A64C-988F35DCF1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156984D-BDF5-419C-B998-46D3116C8A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2AE12-1CDD-419E-AAFB-36E20DD8ED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61549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820B62D-0306-4C91-BDBC-430ED48769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050D2916-2E6F-4181-8F86-8F56FF855C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8B38EE3-8311-4BE3-8E74-C7B88AFE3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037B0-E705-40E7-888E-3503F95B79EF}" type="datetimeFigureOut">
              <a:rPr lang="cs-CZ" smtClean="0"/>
              <a:t>12.10.2026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3FECCF1-449C-482A-8525-CF85C19CCA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81878BB-85D9-40FC-91F4-4F1A2B411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2AE12-1CDD-419E-AAFB-36E20DD8ED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62051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724D30A-EFE6-45CD-A7F4-9CEE85395B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B5AA8523-978F-4F6B-BF6B-4FE75DAFDC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E32B484-00EF-4E58-8CB4-8821645F20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037B0-E705-40E7-888E-3503F95B79EF}" type="datetimeFigureOut">
              <a:rPr lang="cs-CZ" smtClean="0"/>
              <a:t>12.10.2026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879D7D2-7935-4BAC-B572-4289C7F66B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527C157-E025-40A7-9596-BB6778A99B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2AE12-1CDD-419E-AAFB-36E20DD8ED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9501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0EA3E02-B049-4143-A053-4BDC56340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65B328F9-8DBC-4360-9E28-F90D70B2E8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BE65271D-1297-475B-BBAA-12440E4569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577EC736-421E-47FD-A366-445EB55CA1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037B0-E705-40E7-888E-3503F95B79EF}" type="datetimeFigureOut">
              <a:rPr lang="cs-CZ" smtClean="0"/>
              <a:t>12.10.2026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22CCCBA5-1B52-46C4-9737-EAC8D6DC4F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C8EBD5F-D15C-4251-8B58-E45E8281C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2AE12-1CDD-419E-AAFB-36E20DD8ED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4968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C3864EE-50BC-441E-B213-C2BD6FD568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52AE966D-FD0E-4620-8ED0-E49E7CDCA4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7DA41CB1-F101-43BE-8F29-9192136BC3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>
            <a:extLst>
              <a:ext uri="{FF2B5EF4-FFF2-40B4-BE49-F238E27FC236}">
                <a16:creationId xmlns:a16="http://schemas.microsoft.com/office/drawing/2014/main" id="{7B84E301-8724-4804-93E0-3DB46C17E58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id="{F7D1B181-F739-48A0-8C69-DB68057AEC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D7BE2FAE-E171-4817-B46F-757297A150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037B0-E705-40E7-888E-3503F95B79EF}" type="datetimeFigureOut">
              <a:rPr lang="cs-CZ" smtClean="0"/>
              <a:t>12.10.2026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9121141C-557D-456D-840E-B62E9E2870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382F9BF9-83B2-4A55-B611-C73EF7A3EF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2AE12-1CDD-419E-AAFB-36E20DD8ED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86602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09F2FE-A255-4293-A195-5CF7159C37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C605FA12-EE65-4C84-865F-343887EAEC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037B0-E705-40E7-888E-3503F95B79EF}" type="datetimeFigureOut">
              <a:rPr lang="cs-CZ" smtClean="0"/>
              <a:t>12.10.2026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D39EC320-9CD6-452F-8223-B42C4B0102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750C09CD-C9A7-4906-BF36-09E4B38C42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2AE12-1CDD-419E-AAFB-36E20DD8ED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49306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3085DFCD-5AA5-43A0-AD86-FBFC7163C7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037B0-E705-40E7-888E-3503F95B79EF}" type="datetimeFigureOut">
              <a:rPr lang="cs-CZ" smtClean="0"/>
              <a:t>12.10.2026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5B9FA9DB-0550-461A-9096-F62609E94D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C677D16-C619-48DF-9AD2-1BE424B445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2AE12-1CDD-419E-AAFB-36E20DD8ED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08107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F846C11-6859-4133-9B8E-6E6F899303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77F21B04-EA8D-431B-90C8-E5865D7F1D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8090A8A8-1C99-401A-B5F1-BDD298DB25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F097ED7-3855-4D3A-838D-F278D75E2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037B0-E705-40E7-888E-3503F95B79EF}" type="datetimeFigureOut">
              <a:rPr lang="cs-CZ" smtClean="0"/>
              <a:t>12.10.2026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23D6A6A9-3210-4C4E-9BD9-7A30C599C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25AE3E4-AC3C-487E-9822-ADA9058D3B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2AE12-1CDD-419E-AAFB-36E20DD8ED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41873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F000B02-FFAA-4D0A-8C05-356A0F4589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BDE566D4-39F1-47BB-AB91-830F43A9105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A3179AE9-4610-4240-80B3-C2CBEFB5C8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F441490-14EE-435D-A149-B5DCF6C0F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037B0-E705-40E7-888E-3503F95B79EF}" type="datetimeFigureOut">
              <a:rPr lang="cs-CZ" smtClean="0"/>
              <a:t>12.10.2026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B48DE08-D4A4-4B52-B09B-9B53A01358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10D5EA1-4DEF-4751-ACB4-5010293E29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2AE12-1CDD-419E-AAFB-36E20DD8ED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6586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A1FB01E-F0FB-4BE9-9902-6AC9D60BEA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0ABECE5F-7356-40FD-B4A9-46CE4921BA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5F27670-88FA-4ADA-A818-B567D56796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037B0-E705-40E7-888E-3503F95B79EF}" type="datetimeFigureOut">
              <a:rPr lang="cs-CZ" smtClean="0"/>
              <a:t>12.10.2026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E91F88A-19B9-4DF3-A761-2E25C629C1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EBBFC20-BBD3-4323-B588-A68AB8343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2AE12-1CDD-419E-AAFB-36E20DD8ED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40443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A68D546F-FB42-410A-A62E-E95C1903D3E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605C4B25-E902-43B2-8CCB-2CBBD59114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64A6396-3B34-4A7E-A0AE-C3DEC741F9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037B0-E705-40E7-888E-3503F95B79EF}" type="datetimeFigureOut">
              <a:rPr lang="cs-CZ" smtClean="0"/>
              <a:t>12.10.2026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091D68C-4DCA-43ED-A0C8-4E7544B6C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23A0447-699A-4381-9400-E5A80D48D9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2AE12-1CDD-419E-AAFB-36E20DD8ED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4294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333657F9-F73A-477F-BC42-6D5D88915F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9898CF69-DBEE-4AAF-B2DC-7B5692AC92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2868519-6D08-4CD9-A47A-BA5E7C7A0F8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F037B0-E705-40E7-888E-3503F95B79EF}" type="datetimeFigureOut">
              <a:rPr lang="cs-CZ" smtClean="0"/>
              <a:t>12.10.2026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B1E06C7-2944-4DF1-8D87-3E16EE5093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C30F348-A901-4DE8-8D25-D872EE03A1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A2AE12-1CDD-419E-AAFB-36E20DD8ED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8402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3CAD390A-1687-4DC9-A7FA-AC6B9707F3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5780" y="406322"/>
            <a:ext cx="5584723" cy="4188542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2C90D053-DFE3-4481-86FE-5AADED8D5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0542" y="1122362"/>
            <a:ext cx="4345858" cy="2756463"/>
          </a:xfrm>
        </p:spPr>
        <p:txBody>
          <a:bodyPr>
            <a:normAutofit/>
          </a:bodyPr>
          <a:lstStyle/>
          <a:p>
            <a:r>
              <a:rPr lang="cs-CZ" b="1" dirty="0"/>
              <a:t>Erasmus + Belgie</a:t>
            </a:r>
            <a:br>
              <a:rPr lang="cs-CZ" b="1" dirty="0"/>
            </a:br>
            <a:r>
              <a:rPr lang="cs-CZ" sz="4800" b="1" dirty="0"/>
              <a:t>Job </a:t>
            </a:r>
            <a:r>
              <a:rPr lang="cs-CZ" sz="4800" b="1" dirty="0" err="1"/>
              <a:t>Shadowing</a:t>
            </a:r>
            <a:endParaRPr lang="cs-CZ" b="1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94E1547-AE4E-497A-B1D6-09DFE2A22C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14400" y="4874342"/>
            <a:ext cx="9144000" cy="1655762"/>
          </a:xfrm>
        </p:spPr>
        <p:txBody>
          <a:bodyPr>
            <a:normAutofit lnSpcReduction="10000"/>
          </a:bodyPr>
          <a:lstStyle/>
          <a:p>
            <a:r>
              <a:rPr lang="cs-CZ" dirty="0"/>
              <a:t>Vyučující : Mgr. Monika </a:t>
            </a:r>
            <a:r>
              <a:rPr lang="cs-CZ" dirty="0" err="1"/>
              <a:t>Outratová</a:t>
            </a:r>
            <a:r>
              <a:rPr lang="cs-CZ" dirty="0"/>
              <a:t> </a:t>
            </a:r>
            <a:r>
              <a:rPr lang="cs-CZ" dirty="0" err="1"/>
              <a:t>Čeloudová</a:t>
            </a:r>
            <a:r>
              <a:rPr lang="cs-CZ" dirty="0"/>
              <a:t>, Mgr. Ivona Dobešová</a:t>
            </a:r>
          </a:p>
          <a:p>
            <a:r>
              <a:rPr lang="cs-CZ" dirty="0"/>
              <a:t>Termín: 11. – 17. 1. 2026</a:t>
            </a:r>
          </a:p>
          <a:p>
            <a:r>
              <a:rPr lang="cs-CZ" dirty="0"/>
              <a:t>Předměty: přírodní vědy</a:t>
            </a:r>
          </a:p>
          <a:p>
            <a:r>
              <a:rPr lang="cs-CZ" dirty="0"/>
              <a:t>Téma: Odpady a energie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28271C42-74A0-49C6-86FC-DA40AEE5E4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5383" y="5590381"/>
            <a:ext cx="5016617" cy="1052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1944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840169-2BD6-402B-84CD-F929A80C40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1. Cíl 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6E884C56-EE2F-456C-9A6C-76D07888A5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/>
              <a:t>Stáž v rámci programu Erasmus+ v Belgii byla zaměřena na problematiku odpadů a energie ve školním prostředí.</a:t>
            </a:r>
          </a:p>
          <a:p>
            <a:pPr algn="just"/>
            <a:r>
              <a:rPr lang="cs-CZ" dirty="0"/>
              <a:t> Přinesla inspiraci pro výuku přírodních věd, zejména v oblasti environmentální výchovy, a ukázala praktické způsoby, jak zapojit žáky do udržitelného chování. </a:t>
            </a:r>
          </a:p>
          <a:p>
            <a:pPr algn="just"/>
            <a:r>
              <a:rPr lang="cs-CZ" dirty="0"/>
              <a:t>Získané zkušenosti budou využity ke zkvalitnění výuky i k rozvoji ekologických aktivit na škole.</a:t>
            </a:r>
          </a:p>
        </p:txBody>
      </p:sp>
    </p:spTree>
    <p:extLst>
      <p:ext uri="{BB962C8B-B14F-4D97-AF65-F5344CB8AC3E}">
        <p14:creationId xmlns:p14="http://schemas.microsoft.com/office/powerpoint/2010/main" val="36027967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9CA9507-43A8-4905-A27E-C2FAB69EAA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2. Hostitelská škola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00E373BF-5ECD-4696-AB9E-52B88B2872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Typ školy:</a:t>
            </a:r>
            <a:r>
              <a:rPr lang="cs-CZ" dirty="0"/>
              <a:t> střední škola (sekundární vzdělávání) v Belgii </a:t>
            </a:r>
          </a:p>
          <a:p>
            <a:r>
              <a:rPr lang="cs-CZ" b="1" dirty="0"/>
              <a:t>Lokalita:</a:t>
            </a:r>
            <a:r>
              <a:rPr lang="cs-CZ" dirty="0"/>
              <a:t> </a:t>
            </a:r>
            <a:r>
              <a:rPr lang="cs-CZ" dirty="0" err="1"/>
              <a:t>Heusden-Zolder</a:t>
            </a:r>
            <a:r>
              <a:rPr lang="cs-CZ" dirty="0"/>
              <a:t> (</a:t>
            </a:r>
            <a:r>
              <a:rPr lang="cs-CZ" dirty="0" err="1"/>
              <a:t>Limburg</a:t>
            </a:r>
            <a:r>
              <a:rPr lang="cs-CZ" dirty="0"/>
              <a:t>, Belgie) </a:t>
            </a:r>
          </a:p>
          <a:p>
            <a:r>
              <a:rPr lang="cs-CZ" b="1" dirty="0"/>
              <a:t>Studium:</a:t>
            </a:r>
            <a:r>
              <a:rPr lang="cs-CZ" dirty="0"/>
              <a:t> nabízí vzdělání ve více stupních (1.–3. ročník + specializační roky) 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14A0675-904A-4900-8682-E05A82BF02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40981" y="615817"/>
            <a:ext cx="2904459" cy="895648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B0358D5D-4B52-4540-BC54-54791E3DAE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643" y="3830871"/>
            <a:ext cx="4275016" cy="2587857"/>
          </a:xfrm>
          <a:prstGeom prst="rect">
            <a:avLst/>
          </a:prstGeom>
        </p:spPr>
      </p:pic>
      <p:pic>
        <p:nvPicPr>
          <p:cNvPr id="15" name="Obrázek 14">
            <a:extLst>
              <a:ext uri="{FF2B5EF4-FFF2-40B4-BE49-F238E27FC236}">
                <a16:creationId xmlns:a16="http://schemas.microsoft.com/office/drawing/2014/main" id="{DC5D55C7-6A02-4C5D-91E6-7BFEBB7ADB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08566" y="3796564"/>
            <a:ext cx="5017505" cy="2587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045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611009E-099F-4FE0-BB7B-CA53457828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8906" y="105149"/>
            <a:ext cx="10515600" cy="1325563"/>
          </a:xfrm>
        </p:spPr>
        <p:txBody>
          <a:bodyPr/>
          <a:lstStyle/>
          <a:p>
            <a:r>
              <a:rPr lang="cs-CZ" b="1" dirty="0"/>
              <a:t>2. Hostitelská škola – vybavení a zázemí školy</a:t>
            </a:r>
            <a:endParaRPr lang="cs-CZ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21C5FEC6-CF12-4B2A-9E76-36E6B076F281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192741" y="1120540"/>
            <a:ext cx="8228535" cy="5632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Moderní kampus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škola sídlí na velkém, modernizovaném areálu (cca 10 000 m²)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propojuje více studijních směrů na jednom místě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Učebny a výukové prostory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nové učební bloky s klasickými i odbornými učebnami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speciální učebny pro praktickou výuku (např. kuchyně pro výuku gastronomie)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Digitální vybavení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důraz na práci s technologiemi (studenti používají notebooky ve výuce)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Sportovní a pohybové zázemí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moderní sportovní hala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zrekonstruovaná tělocvična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Další prostory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školní restaurace a velká jídelna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divadelní / přednáškový sál pro cca 300 osob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internát (ubytování pro studenty)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BACAA564-3B8B-49A1-B79E-66CDDD0F94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6397" y="4393104"/>
            <a:ext cx="1659205" cy="2212273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05CE7EE4-23D4-48EF-AB64-C92AC738E9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0907" y="4047470"/>
            <a:ext cx="2015937" cy="2687916"/>
          </a:xfrm>
          <a:prstGeom prst="rect">
            <a:avLst/>
          </a:prstGeom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id="{4E352EA4-EA2B-4E28-A2C0-8579DAE0D3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76016" y="4017217"/>
            <a:ext cx="2015937" cy="2687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2170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8ECC614-6D67-4A62-84A0-7B91A620FE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2. Hostitelská škola 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6C838D50-5D6B-4DF4-B9FD-706C5438E593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570346" y="1397675"/>
            <a:ext cx="14978780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škola klade důraz na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rozvoj schopností využitelných v životě,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na vysoké škole i v práci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kombinuje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teoretickou výuku s praxí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(např. obor „</a:t>
            </a:r>
            <a:r>
              <a:rPr kumimoji="0" lang="cs-CZ" altLang="cs-CZ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Defence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&amp; </a:t>
            </a:r>
            <a:r>
              <a:rPr kumimoji="0" lang="cs-CZ" altLang="cs-CZ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Security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“)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podporuje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digitální dovednosti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(např. práce s notebooky ve výuce) 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259ACC35-484B-443A-8B6A-C102AEA2AA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436" y="3740726"/>
            <a:ext cx="3823855" cy="2867891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A2004108-9ED8-411F-80DF-745E676CF4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1310" y="3799538"/>
            <a:ext cx="3643650" cy="2732738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9C119B77-D602-489C-ADAB-930A96D1B1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463492" y="4103157"/>
            <a:ext cx="2899448" cy="2174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64434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525D131-7299-4482-9EC1-BE3B5A4CA3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2. Hostitelská škola – podpora studentů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B2330DF4-DE82-4A71-BC1D-E9954CA2E7BE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40977" y="1419929"/>
            <a:ext cx="7805342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individuální přístup, školní psychologové a poradci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pomoc se studiem, plánováním i osobním rozvojem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studenti se mohou zapojit do </a:t>
            </a: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studentské rady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a ovlivňovat dění ve škole 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73C26B45-A3F0-451D-A226-5EC4EF4822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0613" y="3074147"/>
            <a:ext cx="3907117" cy="2930338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0E0D4324-5C59-4A45-A6D7-37085E4CF4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39060" y="3038288"/>
            <a:ext cx="4002741" cy="3002056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9D830EB7-16C3-4DBE-A248-8AAA538587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1765" y="2865972"/>
            <a:ext cx="4572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2493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8FEB642-4AC5-4A3D-AB39-F1DD59BA05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25440"/>
            <a:ext cx="10515600" cy="1325563"/>
          </a:xfrm>
        </p:spPr>
        <p:txBody>
          <a:bodyPr/>
          <a:lstStyle/>
          <a:p>
            <a:r>
              <a:rPr lang="cs-CZ" b="1" dirty="0"/>
              <a:t>3. Školní systém v Belgii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4E5325D8-121A-418B-B6D5-B0F19DDAD825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533400" y="1553811"/>
            <a:ext cx="7253909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Povinná školní docházka: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od 5 do 18 let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Jazyky a správa: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školství je řízeno třemi jazykovými komunitami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– vlámskou (nizozemština), frankofonní (francouzština) a německou 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848EE1CA-1845-4BE9-9568-37BD8248F5AC}"/>
              </a:ext>
            </a:extLst>
          </p:cNvPr>
          <p:cNvSpPr/>
          <p:nvPr/>
        </p:nvSpPr>
        <p:spPr>
          <a:xfrm>
            <a:off x="646545" y="2660072"/>
            <a:ext cx="679796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u="sng" dirty="0"/>
              <a:t>Stupně vzdělávání</a:t>
            </a:r>
          </a:p>
          <a:p>
            <a:pPr>
              <a:buFont typeface="+mj-lt"/>
              <a:buAutoNum type="arabicPeriod"/>
            </a:pPr>
            <a:r>
              <a:rPr lang="cs-CZ" b="1" dirty="0"/>
              <a:t>Mateřská škola (</a:t>
            </a:r>
            <a:r>
              <a:rPr lang="cs-CZ" b="1" dirty="0" err="1"/>
              <a:t>kleuteronderwijs</a:t>
            </a:r>
            <a:r>
              <a:rPr lang="cs-CZ" b="1" dirty="0"/>
              <a:t> / </a:t>
            </a:r>
            <a:r>
              <a:rPr lang="cs-CZ" b="1" dirty="0" err="1"/>
              <a:t>école</a:t>
            </a:r>
            <a:r>
              <a:rPr lang="cs-CZ" b="1" dirty="0"/>
              <a:t> </a:t>
            </a:r>
            <a:r>
              <a:rPr lang="cs-CZ" b="1" dirty="0" err="1"/>
              <a:t>maternelle</a:t>
            </a:r>
            <a:r>
              <a:rPr lang="cs-CZ" b="1" dirty="0"/>
              <a:t>)</a:t>
            </a:r>
            <a:r>
              <a:rPr lang="cs-CZ" dirty="0"/>
              <a:t> </a:t>
            </a:r>
          </a:p>
          <a:p>
            <a:pPr marL="742950" lvl="1" indent="-285750">
              <a:buFont typeface="+mj-lt"/>
              <a:buAutoNum type="arabicPeriod"/>
            </a:pPr>
            <a:r>
              <a:rPr lang="cs-CZ" dirty="0"/>
              <a:t>věk: cca 2,5–6 let </a:t>
            </a:r>
          </a:p>
          <a:p>
            <a:pPr marL="742950" lvl="1" indent="-285750">
              <a:buFont typeface="+mj-lt"/>
              <a:buAutoNum type="arabicPeriod"/>
            </a:pPr>
            <a:r>
              <a:rPr lang="cs-CZ" dirty="0"/>
              <a:t>nepovinná, ale většina dětí ji navštěvuje </a:t>
            </a:r>
          </a:p>
          <a:p>
            <a:pPr>
              <a:buFont typeface="+mj-lt"/>
              <a:buAutoNum type="arabicPeriod"/>
            </a:pPr>
            <a:r>
              <a:rPr lang="cs-CZ" b="1" dirty="0"/>
              <a:t>Základní škola (</a:t>
            </a:r>
            <a:r>
              <a:rPr lang="cs-CZ" b="1" dirty="0" err="1"/>
              <a:t>lager</a:t>
            </a:r>
            <a:r>
              <a:rPr lang="cs-CZ" b="1" dirty="0"/>
              <a:t> </a:t>
            </a:r>
            <a:r>
              <a:rPr lang="cs-CZ" b="1" dirty="0" err="1"/>
              <a:t>onderwijs</a:t>
            </a:r>
            <a:r>
              <a:rPr lang="cs-CZ" b="1" dirty="0"/>
              <a:t> / </a:t>
            </a:r>
            <a:r>
              <a:rPr lang="cs-CZ" b="1" dirty="0" err="1"/>
              <a:t>enseignement</a:t>
            </a:r>
            <a:r>
              <a:rPr lang="cs-CZ" b="1" dirty="0"/>
              <a:t> </a:t>
            </a:r>
            <a:r>
              <a:rPr lang="cs-CZ" b="1" dirty="0" err="1"/>
              <a:t>primaire</a:t>
            </a:r>
            <a:r>
              <a:rPr lang="cs-CZ" b="1" dirty="0"/>
              <a:t>)</a:t>
            </a:r>
            <a:r>
              <a:rPr lang="cs-CZ" dirty="0"/>
              <a:t> </a:t>
            </a:r>
          </a:p>
          <a:p>
            <a:pPr marL="742950" lvl="1" indent="-285750">
              <a:buFont typeface="+mj-lt"/>
              <a:buAutoNum type="arabicPeriod"/>
            </a:pPr>
            <a:r>
              <a:rPr lang="cs-CZ" dirty="0"/>
              <a:t>věk: 6–12 let </a:t>
            </a:r>
          </a:p>
          <a:p>
            <a:pPr marL="742950" lvl="1" indent="-285750">
              <a:buFont typeface="+mj-lt"/>
              <a:buAutoNum type="arabicPeriod"/>
            </a:pPr>
            <a:r>
              <a:rPr lang="cs-CZ" dirty="0"/>
              <a:t>trvá 6 let </a:t>
            </a:r>
          </a:p>
          <a:p>
            <a:pPr>
              <a:buFont typeface="+mj-lt"/>
              <a:buAutoNum type="arabicPeriod"/>
            </a:pPr>
            <a:r>
              <a:rPr lang="cs-CZ" b="1" dirty="0"/>
              <a:t>Střední škola (</a:t>
            </a:r>
            <a:r>
              <a:rPr lang="cs-CZ" b="1" dirty="0" err="1"/>
              <a:t>secundair</a:t>
            </a:r>
            <a:r>
              <a:rPr lang="cs-CZ" b="1" dirty="0"/>
              <a:t> </a:t>
            </a:r>
            <a:r>
              <a:rPr lang="cs-CZ" b="1" dirty="0" err="1"/>
              <a:t>onderwijs</a:t>
            </a:r>
            <a:r>
              <a:rPr lang="cs-CZ" b="1" dirty="0"/>
              <a:t> / </a:t>
            </a:r>
            <a:r>
              <a:rPr lang="cs-CZ" b="1" dirty="0" err="1"/>
              <a:t>enseignement</a:t>
            </a:r>
            <a:r>
              <a:rPr lang="cs-CZ" b="1" dirty="0"/>
              <a:t> </a:t>
            </a:r>
            <a:r>
              <a:rPr lang="cs-CZ" b="1" dirty="0" err="1"/>
              <a:t>secondaire</a:t>
            </a:r>
            <a:r>
              <a:rPr lang="cs-CZ" b="1" dirty="0"/>
              <a:t>)</a:t>
            </a:r>
            <a:r>
              <a:rPr lang="cs-CZ" dirty="0"/>
              <a:t> </a:t>
            </a:r>
          </a:p>
          <a:p>
            <a:pPr marL="742950" lvl="1" indent="-285750">
              <a:buFont typeface="+mj-lt"/>
              <a:buAutoNum type="arabicPeriod"/>
            </a:pPr>
            <a:r>
              <a:rPr lang="cs-CZ" dirty="0"/>
              <a:t>věk: 12–18 let </a:t>
            </a:r>
          </a:p>
          <a:p>
            <a:pPr marL="742950" lvl="1" indent="-285750">
              <a:buFont typeface="+mj-lt"/>
              <a:buAutoNum type="arabicPeriod"/>
            </a:pPr>
            <a:r>
              <a:rPr lang="cs-CZ" dirty="0"/>
              <a:t>trvá 6 let a dělí se na různé směry: </a:t>
            </a:r>
          </a:p>
          <a:p>
            <a:pPr marL="1143000" lvl="2" indent="-228600">
              <a:buFont typeface="+mj-lt"/>
              <a:buAutoNum type="arabicPeriod"/>
            </a:pPr>
            <a:r>
              <a:rPr lang="cs-CZ" b="1" dirty="0"/>
              <a:t>ASO</a:t>
            </a:r>
            <a:r>
              <a:rPr lang="cs-CZ" dirty="0"/>
              <a:t> – všeobecné (příprava na VŠ) </a:t>
            </a:r>
          </a:p>
          <a:p>
            <a:pPr marL="1143000" lvl="2" indent="-228600">
              <a:buFont typeface="+mj-lt"/>
              <a:buAutoNum type="arabicPeriod"/>
            </a:pPr>
            <a:r>
              <a:rPr lang="cs-CZ" b="1" dirty="0"/>
              <a:t>TSO</a:t>
            </a:r>
            <a:r>
              <a:rPr lang="cs-CZ" dirty="0"/>
              <a:t> – technické </a:t>
            </a:r>
          </a:p>
          <a:p>
            <a:pPr marL="1143000" lvl="2" indent="-228600">
              <a:buFont typeface="+mj-lt"/>
              <a:buAutoNum type="arabicPeriod"/>
            </a:pPr>
            <a:r>
              <a:rPr lang="cs-CZ" b="1" dirty="0"/>
              <a:t>BSO</a:t>
            </a:r>
            <a:r>
              <a:rPr lang="cs-CZ" dirty="0"/>
              <a:t> – odborné/praktické </a:t>
            </a:r>
          </a:p>
          <a:p>
            <a:pPr marL="1143000" lvl="2" indent="-228600">
              <a:buFont typeface="+mj-lt"/>
              <a:buAutoNum type="arabicPeriod"/>
            </a:pPr>
            <a:r>
              <a:rPr lang="cs-CZ" b="1" dirty="0"/>
              <a:t>KSO</a:t>
            </a:r>
            <a:r>
              <a:rPr lang="cs-CZ" dirty="0"/>
              <a:t> – umělecké </a:t>
            </a:r>
          </a:p>
        </p:txBody>
      </p:sp>
    </p:spTree>
    <p:extLst>
      <p:ext uri="{BB962C8B-B14F-4D97-AF65-F5344CB8AC3E}">
        <p14:creationId xmlns:p14="http://schemas.microsoft.com/office/powerpoint/2010/main" val="21662889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8F1F17C-CA3C-4688-8087-AD20B0B63C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4. Stínování – Mgr. </a:t>
            </a:r>
            <a:r>
              <a:rPr lang="cs-CZ" b="1" dirty="0" err="1"/>
              <a:t>Outratová</a:t>
            </a:r>
            <a:r>
              <a:rPr lang="cs-CZ" b="1" dirty="0"/>
              <a:t> </a:t>
            </a:r>
            <a:r>
              <a:rPr lang="cs-CZ" b="1" dirty="0" err="1"/>
              <a:t>Čeloudová</a:t>
            </a:r>
            <a:endParaRPr lang="cs-CZ" b="1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1BB1022F-F5A7-4E37-9F0F-FADC0E29AF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42239"/>
            <a:ext cx="10515600" cy="4825759"/>
          </a:xfrm>
        </p:spPr>
        <p:txBody>
          <a:bodyPr/>
          <a:lstStyle/>
          <a:p>
            <a:r>
              <a:rPr lang="cs-CZ" dirty="0"/>
              <a:t>předměty: fyzika, STEM, biologie, chemie – zaměření na udržitelné energie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86116224-539C-4038-96FC-91B2AF5866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9787" y="2792821"/>
            <a:ext cx="2974788" cy="2231091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FAE6670E-2816-4078-A870-D5C6FE9E3C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201513" y="3763104"/>
            <a:ext cx="3285565" cy="2464174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A8286591-DFE0-4D12-BD45-3BD3A983D71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088540" y="2083712"/>
            <a:ext cx="3285567" cy="2464175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568512A7-A08C-4E02-84A4-92C5432F14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17918" y="2367843"/>
            <a:ext cx="1958860" cy="2609233"/>
          </a:xfrm>
          <a:prstGeom prst="rect">
            <a:avLst/>
          </a:prstGeom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id="{B2A036EA-A9FD-4683-8C1B-793C28B86A2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58576" y="2966247"/>
            <a:ext cx="1958861" cy="1884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3438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48EA582-C2C9-48E5-B423-74DBD39AD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4. Stínování – Mgr. Dobešová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6F4E8D52-F661-40B1-8D64-8093F55305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předměty: chemie, STEN, biologie, fyzika – zaměření na odpadové hospodářství </a:t>
            </a:r>
          </a:p>
          <a:p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C61A9853-E119-40E5-A6B2-8F8E3F0827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94987" y="2810529"/>
            <a:ext cx="3847353" cy="288551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2150492-0649-F9CA-081B-110CACA223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578" y="2708199"/>
            <a:ext cx="4864275" cy="3458881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6296481E-C446-43FD-B154-2EBB761A37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718" y="2708198"/>
            <a:ext cx="2616673" cy="3458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9346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746276F-AC35-43C3-88ED-57C582CC91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6. Závěr a přínosy</a:t>
            </a:r>
          </a:p>
        </p:txBody>
      </p:sp>
      <p:pic>
        <p:nvPicPr>
          <p:cNvPr id="5" name="Zástupný symbol pro obsah 4">
            <a:extLst>
              <a:ext uri="{FF2B5EF4-FFF2-40B4-BE49-F238E27FC236}">
                <a16:creationId xmlns:a16="http://schemas.microsoft.com/office/drawing/2014/main" id="{9CF3CA09-1DB3-4F61-B538-FF2063E96E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544991" y="1903576"/>
            <a:ext cx="4352925" cy="3264693"/>
          </a:xfrm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3CAFE046-1287-42F2-AD01-03296CD2E006}"/>
              </a:ext>
            </a:extLst>
          </p:cNvPr>
          <p:cNvSpPr/>
          <p:nvPr/>
        </p:nvSpPr>
        <p:spPr>
          <a:xfrm>
            <a:off x="626759" y="1874548"/>
            <a:ext cx="6947647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/>
              <a:t>Na závěr naší návštěvy školy jsme obdrželi certifikát o účasti, který potvrzuje naše zapojení do programu.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/>
              <a:t>Celá zkušenost pro nás byla přínosná – poznali jsme nový školní systém, prostředí školy i způsob výuky v Belgii.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/>
              <a:t>Tato zkušenost nám přinesla nové znalosti a cenné zážitky.</a:t>
            </a:r>
          </a:p>
        </p:txBody>
      </p:sp>
    </p:spTree>
    <p:extLst>
      <p:ext uri="{BB962C8B-B14F-4D97-AF65-F5344CB8AC3E}">
        <p14:creationId xmlns:p14="http://schemas.microsoft.com/office/powerpoint/2010/main" val="19418309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>
            <a:extLst>
              <a:ext uri="{FF2B5EF4-FFF2-40B4-BE49-F238E27FC236}">
                <a16:creationId xmlns:a16="http://schemas.microsoft.com/office/drawing/2014/main" id="{B88608CA-8B92-462A-8435-EACFC13B6BA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Děkujeme za pozornost</a:t>
            </a:r>
          </a:p>
        </p:txBody>
      </p:sp>
      <p:sp>
        <p:nvSpPr>
          <p:cNvPr id="5" name="Podnadpis 4">
            <a:extLst>
              <a:ext uri="{FF2B5EF4-FFF2-40B4-BE49-F238E27FC236}">
                <a16:creationId xmlns:a16="http://schemas.microsoft.com/office/drawing/2014/main" id="{66B4B549-A1DB-4E87-9245-B3AADA26297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677836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536</Words>
  <Application>Microsoft Office PowerPoint</Application>
  <PresentationFormat>Širokoúhlá obrazovka</PresentationFormat>
  <Paragraphs>71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Motiv Office</vt:lpstr>
      <vt:lpstr>Erasmus + Belgie Job Shadowing</vt:lpstr>
      <vt:lpstr>1. Cíl </vt:lpstr>
      <vt:lpstr>2. Hostitelská škola</vt:lpstr>
      <vt:lpstr>2. Hostitelská škola – vybavení a zázemí školy</vt:lpstr>
      <vt:lpstr>2. Hostitelská škola </vt:lpstr>
      <vt:lpstr>2. Hostitelská škola – podpora studentů</vt:lpstr>
      <vt:lpstr>3. Školní systém v Belgii</vt:lpstr>
      <vt:lpstr>4. Stínování – Mgr. Outratová Čeloudová</vt:lpstr>
      <vt:lpstr>4. Stínování – Mgr. Dobešová</vt:lpstr>
      <vt:lpstr>6. Závěr a přínosy</vt:lpstr>
      <vt:lpstr>Děkujeme za pozornost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Outratova Celoudova Monika</dc:creator>
  <cp:lastModifiedBy>Herudkova Klara</cp:lastModifiedBy>
  <cp:revision>57</cp:revision>
  <dcterms:created xsi:type="dcterms:W3CDTF">2026-04-30T08:10:33Z</dcterms:created>
  <dcterms:modified xsi:type="dcterms:W3CDTF">2026-10-12T11:31:49Z</dcterms:modified>
</cp:coreProperties>
</file>