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257" r:id="rId3"/>
    <p:sldId id="258" r:id="rId4"/>
    <p:sldId id="259" r:id="rId5"/>
    <p:sldId id="260" r:id="rId6"/>
    <p:sldId id="266" r:id="rId7"/>
    <p:sldId id="268" r:id="rId8"/>
    <p:sldId id="262" r:id="rId9"/>
    <p:sldId id="263" r:id="rId10"/>
    <p:sldId id="267" r:id="rId11"/>
    <p:sldId id="288" r:id="rId12"/>
    <p:sldId id="265" r:id="rId13"/>
    <p:sldId id="270" r:id="rId14"/>
    <p:sldId id="286" r:id="rId15"/>
    <p:sldId id="289" r:id="rId16"/>
    <p:sldId id="271" r:id="rId17"/>
    <p:sldId id="287" r:id="rId18"/>
    <p:sldId id="272" r:id="rId19"/>
    <p:sldId id="264" r:id="rId20"/>
    <p:sldId id="273" r:id="rId21"/>
    <p:sldId id="274" r:id="rId22"/>
    <p:sldId id="275" r:id="rId23"/>
    <p:sldId id="279" r:id="rId24"/>
    <p:sldId id="278" r:id="rId25"/>
    <p:sldId id="276" r:id="rId26"/>
    <p:sldId id="283" r:id="rId27"/>
    <p:sldId id="277" r:id="rId28"/>
    <p:sldId id="280" r:id="rId29"/>
    <p:sldId id="281" r:id="rId30"/>
    <p:sldId id="290" r:id="rId31"/>
    <p:sldId id="284" r:id="rId32"/>
    <p:sldId id="285" r:id="rId3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68"/>
  </p:normalViewPr>
  <p:slideViewPr>
    <p:cSldViewPr snapToGrid="0">
      <p:cViewPr varScale="1">
        <p:scale>
          <a:sx n="108" d="100"/>
          <a:sy n="108" d="100"/>
        </p:scale>
        <p:origin x="6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0B74BA-CA09-4B7D-A3D3-C12D60933D19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77701D-2326-4BF3-B9C1-A1C37D7398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0096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E77701D-2326-4BF3-B9C1-A1C37D73982F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4471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CB04FF4-4A98-4C56-9964-D3D558DDB7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B872CF0-A64C-4563-8FC0-017D95EAB9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3490DA4-1C3F-4F4C-BC36-4A1CB4A0B5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D631-CF7A-4A46-99C1-CF0E4095AE15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79AF9BE-4159-43BB-8A3F-6E57F88F00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5CAB9F9-43CC-4EE7-81B8-35251A268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8DFAF-F5A6-42D7-9D63-5C5529C0BF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8983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4670186-FCC4-4E8A-BF68-32F7585A03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31B03AF-4AE6-40C8-B437-9FEFD75FCB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4E2E72C-B82E-491E-8D7F-F9A509B58B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D631-CF7A-4A46-99C1-CF0E4095AE15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835EBCE-A6B5-4ED2-84EB-884072F5F8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1052E20-E5D6-40F4-B546-4C439CB6E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8DFAF-F5A6-42D7-9D63-5C5529C0BF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43986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83CCC35-3276-44A2-8FB8-12BA11C603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FD008E19-B190-44F5-A86A-B94AE856E5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7957C49-86CC-4F2C-9B34-8E9584113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D631-CF7A-4A46-99C1-CF0E4095AE15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D590B94-18B7-47C8-892F-863FFAF857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9C43396-1292-422A-8AB8-EA2650B8EF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8DFAF-F5A6-42D7-9D63-5C5529C0BF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68468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438A1CF-176C-43E2-9BDC-C75349D129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FE32DC67-7C42-4573-B8EE-4E45D0A676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B2C1485B-F0BB-4034-9340-9ABDA11E11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ABD014F-8458-48FF-A687-C1E2BC1EF3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D631-CF7A-4A46-99C1-CF0E4095AE15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747E7E5-7A29-486E-83A4-5BF3BE6A2C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605E193-4C34-4AC2-B2E7-EE40A82C3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8DFAF-F5A6-42D7-9D63-5C5529C0BF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873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EE2FDE7-AB10-43C4-BB43-4322D18B5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E07AF870-C175-4A6E-9868-86CF3E1AE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5A153AB4-324A-4989-A29D-E67E122B6D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>
            <a:extLst>
              <a:ext uri="{FF2B5EF4-FFF2-40B4-BE49-F238E27FC236}">
                <a16:creationId xmlns:a16="http://schemas.microsoft.com/office/drawing/2014/main" id="{D3B6F786-9884-4DC1-AAEF-21DDB61704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05A72C89-2417-4A65-9D92-D852F2E62A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13618041-9235-4EE2-A39B-871F452F5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D631-CF7A-4A46-99C1-CF0E4095AE15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9DE6F0D0-C3C1-4DDB-8A9A-1059E529A3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AC53B5CF-8C01-451D-BB55-ADEF14F36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8DFAF-F5A6-42D7-9D63-5C5529C0BF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1779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05EDDC6-714B-4949-B22F-11FB1E165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F3F8FC90-F8F4-4DEE-9290-B76C3B6AC9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D631-CF7A-4A46-99C1-CF0E4095AE15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111BD10B-112B-4127-9F88-87EA8F0F11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E7FE5D72-32A5-42F7-9233-260A5CEB6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8DFAF-F5A6-42D7-9D63-5C5529C0BF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4898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AC7EA124-9982-4191-85A3-243B1AFED8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D631-CF7A-4A46-99C1-CF0E4095AE15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DE2ED45F-E4BE-4DC0-9E14-6B08B9B344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8D61CEA0-78C2-4F7E-9435-E6DBF8A833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8DFAF-F5A6-42D7-9D63-5C5529C0BF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124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46CCBEE-8BC0-49EC-B193-2C7383410A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8F13F9CA-D5D4-4FB4-ADB8-7C8D522F7F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FB9A1D68-6891-4056-BEDB-0D25037B7C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F0049AA-79BA-42F1-AC03-12658BF4B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D631-CF7A-4A46-99C1-CF0E4095AE15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EA95103-94D7-4F68-B908-4317D88C7C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F90EF29-21CB-4BB6-AABB-9540342999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8DFAF-F5A6-42D7-9D63-5C5529C0BF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0133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39DE7AD-930B-4CA6-814A-172E2F94B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4E18BD21-7F47-40E2-BE34-C7647077F37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D3A3B0D7-555A-480D-BC7D-B2507F862C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D02F038-878E-4CFE-A88B-CFAAFE58C7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D631-CF7A-4A46-99C1-CF0E4095AE15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D0E5DE4-A6E3-4D7F-A1F0-564EEDF80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E439524-8E9D-4CE8-8690-C6A8608C1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8DFAF-F5A6-42D7-9D63-5C5529C0BF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5504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8E3D13C-0F19-4D32-B649-9CD3CF8170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F49F86F1-CF77-4C65-A18A-29A8DC267B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83ADEF1-F73F-45C0-A0E2-BD3B23435F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D631-CF7A-4A46-99C1-CF0E4095AE15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CD5A650-FCD9-4A90-A872-80AD148A1D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F2C3F97-70C4-446E-9BC2-D55A8FDE2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8DFAF-F5A6-42D7-9D63-5C5529C0BF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58147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75C0F93B-7C23-4D15-9F89-FDC5785660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B5D8953-03D5-4EA3-ABF9-989C9CFBE4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5B29567-C0D3-46E5-8D43-959900E90D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D631-CF7A-4A46-99C1-CF0E4095AE15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D51AD0E-0AAF-458A-AA3E-12903B23E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605BF74-D301-4157-A14E-1F9A8CBCF9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8DFAF-F5A6-42D7-9D63-5C5529C0BF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6944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522B6338-FFC9-43D2-9130-4A7F89377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60F83865-21B3-404B-9E81-262CD2C18C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5D2FCC7-B62E-4B78-852D-DECA4DA3DA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99D631-CF7A-4A46-99C1-CF0E4095AE15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557E129-4078-46A0-A68E-FBF59C186D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25FD824-A0A9-4A71-9924-A0E9DAA203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D8DFAF-F5A6-42D7-9D63-5C5529C0BF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321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fi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7.jf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f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fif"/><Relationship Id="rId2" Type="http://schemas.openxmlformats.org/officeDocument/2006/relationships/image" Target="../media/image11.jf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fif"/><Relationship Id="rId2" Type="http://schemas.openxmlformats.org/officeDocument/2006/relationships/image" Target="../media/image13.jf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f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fif"/><Relationship Id="rId2" Type="http://schemas.openxmlformats.org/officeDocument/2006/relationships/image" Target="../media/image18.jf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f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fi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jf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fif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f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fif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fif"/><Relationship Id="rId2" Type="http://schemas.openxmlformats.org/officeDocument/2006/relationships/image" Target="../media/image35.jf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fif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fif"/><Relationship Id="rId4" Type="http://schemas.openxmlformats.org/officeDocument/2006/relationships/image" Target="../media/image41.jf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f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9">
            <a:extLst>
              <a:ext uri="{FF2B5EF4-FFF2-40B4-BE49-F238E27FC236}">
                <a16:creationId xmlns:a16="http://schemas.microsoft.com/office/drawing/2014/main" id="{FB33DC6A-1F1C-4A06-834E-CFF88F1C0B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9" name="Freeform: Shape 11">
            <a:extLst>
              <a:ext uri="{FF2B5EF4-FFF2-40B4-BE49-F238E27FC236}">
                <a16:creationId xmlns:a16="http://schemas.microsoft.com/office/drawing/2014/main" id="{0FE1D5CF-87B8-4A8A-AD3C-01D06A6076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6208641" cy="6858000"/>
          </a:xfrm>
          <a:custGeom>
            <a:avLst/>
            <a:gdLst>
              <a:gd name="connsiteX0" fmla="*/ 0 w 6208641"/>
              <a:gd name="connsiteY0" fmla="*/ 0 h 6858000"/>
              <a:gd name="connsiteX1" fmla="*/ 5464181 w 6208641"/>
              <a:gd name="connsiteY1" fmla="*/ 0 h 6858000"/>
              <a:gd name="connsiteX2" fmla="*/ 5538086 w 6208641"/>
              <a:gd name="connsiteY2" fmla="*/ 159684 h 6858000"/>
              <a:gd name="connsiteX3" fmla="*/ 6208641 w 6208641"/>
              <a:gd name="connsiteY3" fmla="*/ 3706589 h 6858000"/>
              <a:gd name="connsiteX4" fmla="*/ 5734754 w 6208641"/>
              <a:gd name="connsiteY4" fmla="*/ 6730443 h 6858000"/>
              <a:gd name="connsiteX5" fmla="*/ 5689361 w 6208641"/>
              <a:gd name="connsiteY5" fmla="*/ 6858000 h 6858000"/>
              <a:gd name="connsiteX6" fmla="*/ 0 w 620864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08641" h="6858000">
                <a:moveTo>
                  <a:pt x="0" y="0"/>
                </a:moveTo>
                <a:lnTo>
                  <a:pt x="5464181" y="0"/>
                </a:lnTo>
                <a:lnTo>
                  <a:pt x="5538086" y="159684"/>
                </a:lnTo>
                <a:cubicBezTo>
                  <a:pt x="5961440" y="1172168"/>
                  <a:pt x="6208641" y="2392735"/>
                  <a:pt x="6208641" y="3706589"/>
                </a:cubicBezTo>
                <a:cubicBezTo>
                  <a:pt x="6208641" y="4801467"/>
                  <a:pt x="6036974" y="5831563"/>
                  <a:pt x="5734754" y="6730443"/>
                </a:cubicBezTo>
                <a:lnTo>
                  <a:pt x="568936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0" name="Freeform: Shape 13">
            <a:extLst>
              <a:ext uri="{FF2B5EF4-FFF2-40B4-BE49-F238E27FC236}">
                <a16:creationId xmlns:a16="http://schemas.microsoft.com/office/drawing/2014/main" id="{60926200-45C2-41E9-839F-31CD5FE4CD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203325" cy="6858000"/>
          </a:xfrm>
          <a:custGeom>
            <a:avLst/>
            <a:gdLst>
              <a:gd name="connsiteX0" fmla="*/ 0 w 6203325"/>
              <a:gd name="connsiteY0" fmla="*/ 0 h 6858000"/>
              <a:gd name="connsiteX1" fmla="*/ 5458865 w 6203325"/>
              <a:gd name="connsiteY1" fmla="*/ 0 h 6858000"/>
              <a:gd name="connsiteX2" fmla="*/ 5532770 w 6203325"/>
              <a:gd name="connsiteY2" fmla="*/ 159684 h 6858000"/>
              <a:gd name="connsiteX3" fmla="*/ 6203325 w 6203325"/>
              <a:gd name="connsiteY3" fmla="*/ 3706589 h 6858000"/>
              <a:gd name="connsiteX4" fmla="*/ 5729438 w 6203325"/>
              <a:gd name="connsiteY4" fmla="*/ 6730443 h 6858000"/>
              <a:gd name="connsiteX5" fmla="*/ 5684045 w 6203325"/>
              <a:gd name="connsiteY5" fmla="*/ 6858000 h 6858000"/>
              <a:gd name="connsiteX6" fmla="*/ 0 w 6203325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03325" h="6858000">
                <a:moveTo>
                  <a:pt x="0" y="0"/>
                </a:moveTo>
                <a:lnTo>
                  <a:pt x="5458865" y="0"/>
                </a:lnTo>
                <a:lnTo>
                  <a:pt x="5532770" y="159684"/>
                </a:lnTo>
                <a:cubicBezTo>
                  <a:pt x="5956124" y="1172168"/>
                  <a:pt x="6203325" y="2392735"/>
                  <a:pt x="6203325" y="3706589"/>
                </a:cubicBezTo>
                <a:cubicBezTo>
                  <a:pt x="6203325" y="4801467"/>
                  <a:pt x="6031658" y="5831563"/>
                  <a:pt x="5729438" y="6730443"/>
                </a:cubicBezTo>
                <a:lnTo>
                  <a:pt x="5684045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DA38E516-CA6F-427B-B421-76D8DDF591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9098" y="1106034"/>
            <a:ext cx="5019074" cy="3204134"/>
          </a:xfrm>
        </p:spPr>
        <p:txBody>
          <a:bodyPr anchor="b">
            <a:normAutofit/>
          </a:bodyPr>
          <a:lstStyle/>
          <a:p>
            <a:pPr algn="l"/>
            <a:r>
              <a:rPr lang="cs-CZ" sz="5400" b="1" dirty="0"/>
              <a:t>Stínování Finsko </a:t>
            </a:r>
            <a:br>
              <a:rPr lang="cs-CZ" sz="5400" b="1" dirty="0"/>
            </a:br>
            <a:br>
              <a:rPr lang="cs-CZ" sz="5400" b="1" dirty="0"/>
            </a:br>
            <a:r>
              <a:rPr lang="cs-CZ" sz="4400" b="1" dirty="0"/>
              <a:t>duben 7. 4.–12. 4. 2024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DD021E8-63DA-4A84-8F4F-C8DCABE26D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4124" y="4872922"/>
            <a:ext cx="5013698" cy="1208141"/>
          </a:xfrm>
        </p:spPr>
        <p:txBody>
          <a:bodyPr>
            <a:normAutofit/>
          </a:bodyPr>
          <a:lstStyle/>
          <a:p>
            <a:pPr algn="l"/>
            <a:r>
              <a:rPr lang="cs-CZ" sz="2800" dirty="0"/>
              <a:t>Ing. Simona Hlaváčková</a:t>
            </a:r>
          </a:p>
          <a:p>
            <a:pPr algn="l"/>
            <a:r>
              <a:rPr lang="cs-CZ" sz="2800" dirty="0"/>
              <a:t>Ing. Mgr. Kristýna Fialová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67989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F3DC9609-2B76-44FA-9FC7-4846A1DB92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034" y="625683"/>
            <a:ext cx="4658905" cy="27432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098" y="4546920"/>
            <a:ext cx="5019074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17D4AABC-A605-42F3-A2C5-4B74C5A3AF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4071" y="4409824"/>
            <a:ext cx="4708833" cy="1024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542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3E60C6D-4E85-4E14-BCDF-BF15C241F7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BAFC998D-E9AE-4797-A299-31911F3E7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1294" y="486184"/>
            <a:ext cx="5397237" cy="1325563"/>
          </a:xfrm>
        </p:spPr>
        <p:txBody>
          <a:bodyPr>
            <a:normAutofit/>
          </a:bodyPr>
          <a:lstStyle/>
          <a:p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6467A341-FA30-4A35-9E47-8F0D7781FB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353" y="1172481"/>
            <a:ext cx="4555700" cy="1585685"/>
          </a:xfrm>
          <a:custGeom>
            <a:avLst/>
            <a:gdLst/>
            <a:ahLst/>
            <a:cxnLst/>
            <a:rect l="l" t="t" r="r" b="b"/>
            <a:pathLst>
              <a:path w="4555700" h="2733294">
                <a:moveTo>
                  <a:pt x="82217" y="0"/>
                </a:moveTo>
                <a:lnTo>
                  <a:pt x="4473483" y="0"/>
                </a:lnTo>
                <a:cubicBezTo>
                  <a:pt x="4518890" y="0"/>
                  <a:pt x="4555700" y="36810"/>
                  <a:pt x="4555700" y="82217"/>
                </a:cubicBezTo>
                <a:lnTo>
                  <a:pt x="4555700" y="2651077"/>
                </a:lnTo>
                <a:cubicBezTo>
                  <a:pt x="4555700" y="2696484"/>
                  <a:pt x="4518890" y="2733294"/>
                  <a:pt x="4473483" y="2733294"/>
                </a:cubicBezTo>
                <a:lnTo>
                  <a:pt x="82217" y="2733294"/>
                </a:lnTo>
                <a:cubicBezTo>
                  <a:pt x="36810" y="2733294"/>
                  <a:pt x="0" y="2696484"/>
                  <a:pt x="0" y="2651077"/>
                </a:cubicBezTo>
                <a:lnTo>
                  <a:pt x="0" y="82217"/>
                </a:lnTo>
                <a:cubicBezTo>
                  <a:pt x="0" y="36810"/>
                  <a:pt x="36810" y="0"/>
                  <a:pt x="82217" y="0"/>
                </a:cubicBezTo>
                <a:close/>
              </a:path>
            </a:pathLst>
          </a:cu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7D42D292-4C48-479B-9E59-E29CD9871C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2D3EA2DB-4974-412E-A40D-0CED3AECB3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310" y="3520917"/>
            <a:ext cx="5930573" cy="3083896"/>
          </a:xfrm>
          <a:custGeom>
            <a:avLst/>
            <a:gdLst/>
            <a:ahLst/>
            <a:cxnLst/>
            <a:rect l="l" t="t" r="r" b="b"/>
            <a:pathLst>
              <a:path w="4438338" h="2323972">
                <a:moveTo>
                  <a:pt x="69905" y="0"/>
                </a:moveTo>
                <a:lnTo>
                  <a:pt x="4368433" y="0"/>
                </a:lnTo>
                <a:cubicBezTo>
                  <a:pt x="4407040" y="0"/>
                  <a:pt x="4438338" y="31298"/>
                  <a:pt x="4438338" y="69905"/>
                </a:cubicBezTo>
                <a:lnTo>
                  <a:pt x="4438338" y="2254067"/>
                </a:lnTo>
                <a:cubicBezTo>
                  <a:pt x="4438338" y="2292674"/>
                  <a:pt x="4407040" y="2323972"/>
                  <a:pt x="4368433" y="2323972"/>
                </a:cubicBezTo>
                <a:lnTo>
                  <a:pt x="69905" y="2323972"/>
                </a:lnTo>
                <a:cubicBezTo>
                  <a:pt x="31298" y="2323972"/>
                  <a:pt x="0" y="2292674"/>
                  <a:pt x="0" y="2254067"/>
                </a:cubicBezTo>
                <a:lnTo>
                  <a:pt x="0" y="69905"/>
                </a:lnTo>
                <a:cubicBezTo>
                  <a:pt x="0" y="31298"/>
                  <a:pt x="31298" y="0"/>
                  <a:pt x="69905" y="0"/>
                </a:cubicBezTo>
                <a:close/>
              </a:path>
            </a:pathLst>
          </a:custGeom>
        </p:spPr>
      </p:pic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12F079EF-8AC7-4963-A3A1-BAD4A0A517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51294" y="1946684"/>
            <a:ext cx="5397237" cy="4351338"/>
          </a:xfrm>
        </p:spPr>
        <p:txBody>
          <a:bodyPr>
            <a:normAutofit/>
          </a:bodyPr>
          <a:lstStyle/>
          <a:p>
            <a:r>
              <a:rPr lang="cs-CZ" dirty="0"/>
              <a:t>Stínování v partnerské </a:t>
            </a:r>
            <a:r>
              <a:rPr lang="cs-CZ" b="1" dirty="0"/>
              <a:t>střední škole ekonomického směru </a:t>
            </a:r>
          </a:p>
          <a:p>
            <a:r>
              <a:rPr lang="cs-CZ" dirty="0"/>
              <a:t>Škola </a:t>
            </a:r>
            <a:r>
              <a:rPr lang="cs-CZ" b="1" dirty="0" err="1"/>
              <a:t>Careeria</a:t>
            </a:r>
            <a:endParaRPr lang="cs-CZ" b="1" dirty="0"/>
          </a:p>
          <a:p>
            <a:r>
              <a:rPr lang="cs-CZ" dirty="0"/>
              <a:t>Místa a délka stínování:</a:t>
            </a:r>
          </a:p>
          <a:p>
            <a:r>
              <a:rPr lang="cs-CZ" b="1" dirty="0" err="1"/>
              <a:t>Vantaa</a:t>
            </a:r>
            <a:r>
              <a:rPr lang="cs-CZ" b="1" dirty="0"/>
              <a:t>/Helsinky </a:t>
            </a:r>
            <a:r>
              <a:rPr lang="cs-CZ" dirty="0"/>
              <a:t>(3 dny)</a:t>
            </a:r>
          </a:p>
          <a:p>
            <a:r>
              <a:rPr lang="cs-CZ" b="1" dirty="0" err="1"/>
              <a:t>Porvoo</a:t>
            </a:r>
            <a:r>
              <a:rPr lang="cs-CZ" dirty="0"/>
              <a:t> (1 den) </a:t>
            </a:r>
          </a:p>
          <a:p>
            <a:endParaRPr lang="cs-CZ" dirty="0"/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id="{533DF362-939D-4EEE-8DC4-6B54607E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95198">
            <a:off x="1539683" y="162676"/>
            <a:ext cx="4083433" cy="4083433"/>
          </a:xfrm>
          <a:prstGeom prst="arc">
            <a:avLst>
              <a:gd name="adj1" fmla="val 17445962"/>
              <a:gd name="adj2" fmla="val 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73977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52393982-1CA5-4B03-AFC4-856FD1130C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cs-CZ" sz="5400" b="1" dirty="0">
                <a:solidFill>
                  <a:srgbClr val="FFFFFF"/>
                </a:solidFill>
              </a:rPr>
              <a:t>FINSKO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46D0BAB9-5B6A-4F0E-AEB1-9F13D0362C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r>
              <a:rPr lang="cs-CZ" dirty="0"/>
              <a:t>5,6 mil. obyvatel</a:t>
            </a:r>
          </a:p>
          <a:p>
            <a:r>
              <a:rPr lang="cs-CZ" dirty="0"/>
              <a:t>8. největší země EU, ale nejřídčeji osídlená</a:t>
            </a:r>
          </a:p>
          <a:p>
            <a:r>
              <a:rPr lang="cs-CZ" dirty="0"/>
              <a:t>Lidé mluví </a:t>
            </a:r>
            <a:r>
              <a:rPr lang="cs-CZ" b="1" dirty="0"/>
              <a:t>finsky</a:t>
            </a:r>
            <a:r>
              <a:rPr lang="cs-CZ" dirty="0"/>
              <a:t>, </a:t>
            </a:r>
            <a:r>
              <a:rPr lang="cs-CZ" b="1" dirty="0" err="1"/>
              <a:t>švédsky</a:t>
            </a:r>
            <a:r>
              <a:rPr lang="cs-CZ" dirty="0"/>
              <a:t> (</a:t>
            </a:r>
            <a:r>
              <a:rPr lang="cs-CZ" dirty="0" err="1"/>
              <a:t>Porvoo</a:t>
            </a:r>
            <a:r>
              <a:rPr lang="cs-CZ" dirty="0"/>
              <a:t>) a </a:t>
            </a:r>
            <a:r>
              <a:rPr lang="cs-CZ" b="1" dirty="0"/>
              <a:t>anglicky</a:t>
            </a:r>
          </a:p>
          <a:p>
            <a:r>
              <a:rPr lang="cs-CZ" dirty="0"/>
              <a:t>Státní zřízení: parlamentní republika </a:t>
            </a:r>
          </a:p>
          <a:p>
            <a:r>
              <a:rPr lang="cs-CZ" dirty="0"/>
              <a:t>Měna: EURO</a:t>
            </a:r>
          </a:p>
          <a:p>
            <a:r>
              <a:rPr lang="cs-CZ" dirty="0"/>
              <a:t>Náboženství: 65 % Evangelicko-luteránské a 35 % žádné</a:t>
            </a:r>
          </a:p>
          <a:p>
            <a:r>
              <a:rPr lang="cs-CZ" dirty="0"/>
              <a:t>Součástí mezinárodních společenství EU, OSN, WHO (Svět. zdrav. organ.), </a:t>
            </a:r>
            <a:r>
              <a:rPr lang="cs-CZ" b="1" dirty="0"/>
              <a:t>IOM </a:t>
            </a:r>
            <a:r>
              <a:rPr lang="cs-CZ" dirty="0"/>
              <a:t>(Mez. organ. pro migraci) a </a:t>
            </a:r>
            <a:r>
              <a:rPr lang="cs-CZ" b="1" dirty="0"/>
              <a:t>OSN (duben 2023)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17BCEB10-5A52-4B0B-988E-4BBE1CB03442}"/>
              </a:ext>
            </a:extLst>
          </p:cNvPr>
          <p:cNvSpPr/>
          <p:nvPr/>
        </p:nvSpPr>
        <p:spPr>
          <a:xfrm>
            <a:off x="3048000" y="2413338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br>
              <a:rPr lang="cs-CZ" dirty="0">
                <a:solidFill>
                  <a:srgbClr val="1F1F1F"/>
                </a:solidFill>
                <a:latin typeface="arial" panose="020B0604020202020204" pitchFamily="34" charset="0"/>
              </a:rPr>
            </a:b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09711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775CCA-99CB-4B39-AB6A-8A9C1E92E6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4555" y="333224"/>
            <a:ext cx="5643284" cy="728819"/>
          </a:xfrm>
        </p:spPr>
        <p:txBody>
          <a:bodyPr anchor="b">
            <a:normAutofit/>
          </a:bodyPr>
          <a:lstStyle/>
          <a:p>
            <a:r>
              <a:rPr lang="cs-CZ" b="1" dirty="0"/>
              <a:t>CAREERIA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4DCB838-07CD-2745-BAEE-168084FA69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109" y="1270944"/>
            <a:ext cx="7572131" cy="4316112"/>
          </a:xfrm>
          <a:prstGeom prst="rect">
            <a:avLst/>
          </a:prstGeom>
        </p:spPr>
      </p:pic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0F3A62E2-AFE8-475E-BEED-10D03418E9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10284" y="1270944"/>
            <a:ext cx="3867187" cy="4569024"/>
          </a:xfrm>
        </p:spPr>
        <p:txBody>
          <a:bodyPr anchor="t">
            <a:noAutofit/>
          </a:bodyPr>
          <a:lstStyle/>
          <a:p>
            <a:r>
              <a:rPr lang="cs-CZ" dirty="0"/>
              <a:t>Obrovská skupina, která má pobočky ve finských městech </a:t>
            </a:r>
            <a:r>
              <a:rPr lang="cs-CZ" b="1" dirty="0" err="1"/>
              <a:t>Porvoo</a:t>
            </a:r>
            <a:r>
              <a:rPr lang="cs-CZ" b="1" dirty="0"/>
              <a:t>, </a:t>
            </a:r>
            <a:r>
              <a:rPr lang="cs-CZ" b="1" dirty="0" err="1"/>
              <a:t>Vantaa</a:t>
            </a:r>
            <a:r>
              <a:rPr lang="cs-CZ" b="1" dirty="0"/>
              <a:t>, Helsinky, </a:t>
            </a:r>
            <a:r>
              <a:rPr lang="cs-CZ" b="1" dirty="0" err="1"/>
              <a:t>Askola</a:t>
            </a:r>
            <a:r>
              <a:rPr lang="cs-CZ" b="1" dirty="0"/>
              <a:t> a </a:t>
            </a:r>
            <a:r>
              <a:rPr lang="cs-CZ" b="1" dirty="0" err="1"/>
              <a:t>Kerava</a:t>
            </a:r>
            <a:endParaRPr lang="cs-CZ" b="1" dirty="0"/>
          </a:p>
          <a:p>
            <a:r>
              <a:rPr lang="cs-CZ" dirty="0"/>
              <a:t>Ročně </a:t>
            </a:r>
            <a:r>
              <a:rPr lang="cs-CZ" b="1" dirty="0"/>
              <a:t>11 000 studentů</a:t>
            </a:r>
          </a:p>
          <a:p>
            <a:r>
              <a:rPr lang="cs-CZ" dirty="0"/>
              <a:t>Součástí skupiny je i </a:t>
            </a:r>
            <a:r>
              <a:rPr lang="cs-CZ" dirty="0" err="1"/>
              <a:t>dceřinná</a:t>
            </a:r>
            <a:r>
              <a:rPr lang="cs-CZ" dirty="0"/>
              <a:t> společnost </a:t>
            </a:r>
            <a:r>
              <a:rPr lang="cs-CZ" b="1" dirty="0" err="1"/>
              <a:t>CareeriaPlus</a:t>
            </a:r>
            <a:r>
              <a:rPr lang="cs-CZ" b="1" dirty="0"/>
              <a:t> </a:t>
            </a:r>
            <a:r>
              <a:rPr lang="cs-CZ" b="1" dirty="0" err="1"/>
              <a:t>Oy</a:t>
            </a:r>
            <a:r>
              <a:rPr lang="cs-CZ" dirty="0"/>
              <a:t>, zodpovědná za vzdělávání migrantů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31C49F18-8757-4E87-5C2E-9D6D7B82BA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5025" y="6737718"/>
            <a:ext cx="12207200" cy="123363"/>
            <a:chOff x="-5025" y="6737718"/>
            <a:chExt cx="12207200" cy="123363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25C84D91-E5BF-B919-ACEF-4A25262CEE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DD889E38-27CA-E23F-B646-8D7B4BB17D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" name="TextovéPole 4">
            <a:extLst>
              <a:ext uri="{FF2B5EF4-FFF2-40B4-BE49-F238E27FC236}">
                <a16:creationId xmlns:a16="http://schemas.microsoft.com/office/drawing/2014/main" id="{FA92D743-C844-1748-909F-C9A9C59D8E9E}"/>
              </a:ext>
            </a:extLst>
          </p:cNvPr>
          <p:cNvSpPr txBox="1"/>
          <p:nvPr/>
        </p:nvSpPr>
        <p:spPr>
          <a:xfrm>
            <a:off x="160109" y="5697525"/>
            <a:ext cx="74842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/>
              <a:t>„</a:t>
            </a:r>
            <a:r>
              <a:rPr lang="cs-CZ" sz="2800" b="1" dirty="0"/>
              <a:t>Digitalizace podporuje a rozšiřuje rozsah vzdělání, které poskytujeme.“</a:t>
            </a:r>
          </a:p>
        </p:txBody>
      </p:sp>
    </p:spTree>
    <p:extLst>
      <p:ext uri="{BB962C8B-B14F-4D97-AF65-F5344CB8AC3E}">
        <p14:creationId xmlns:p14="http://schemas.microsoft.com/office/powerpoint/2010/main" val="8625176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4477CCA6-9729-4E70-8253-B6D63E27C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rgbClr val="FFFFFF"/>
                </a:solidFill>
              </a:rPr>
              <a:t>VANTAA (Helsinky)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72730DFA-BB62-4BA1-918C-5C367A1EBB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9006" y="2104762"/>
            <a:ext cx="10979970" cy="4245907"/>
          </a:xfrm>
        </p:spPr>
        <p:txBody>
          <a:bodyPr anchor="ctr">
            <a:noAutofit/>
          </a:bodyPr>
          <a:lstStyle/>
          <a:p>
            <a:pPr marL="120600">
              <a:spcBef>
                <a:spcPts val="400"/>
              </a:spcBef>
            </a:pPr>
            <a:r>
              <a:rPr lang="cs-CZ" sz="2600" dirty="0"/>
              <a:t>Stínované a stínující učitelky: </a:t>
            </a:r>
            <a:r>
              <a:rPr lang="cs-CZ" sz="2600" b="1" dirty="0" err="1"/>
              <a:t>Riina</a:t>
            </a:r>
            <a:r>
              <a:rPr lang="cs-CZ" sz="2600" b="1" dirty="0"/>
              <a:t> - Simona</a:t>
            </a:r>
            <a:r>
              <a:rPr lang="cs-CZ" sz="2600" dirty="0"/>
              <a:t> a </a:t>
            </a:r>
            <a:r>
              <a:rPr lang="cs-CZ" sz="2600" b="1" dirty="0"/>
              <a:t>Laura</a:t>
            </a:r>
            <a:r>
              <a:rPr lang="cs-CZ" sz="2600" dirty="0"/>
              <a:t> - </a:t>
            </a:r>
            <a:r>
              <a:rPr lang="cs-CZ" sz="2600" b="1" dirty="0"/>
              <a:t>Kristýna</a:t>
            </a:r>
          </a:p>
          <a:p>
            <a:pPr marL="120600">
              <a:spcBef>
                <a:spcPts val="400"/>
              </a:spcBef>
            </a:pPr>
            <a:r>
              <a:rPr lang="cs-CZ" sz="2600" dirty="0"/>
              <a:t>Předměty: </a:t>
            </a:r>
            <a:r>
              <a:rPr lang="cs-CZ" sz="2600" b="1" dirty="0"/>
              <a:t>Marketing, Řízení podniku a další odborné předměty</a:t>
            </a:r>
          </a:p>
          <a:p>
            <a:pPr marL="120600">
              <a:spcBef>
                <a:spcPts val="400"/>
              </a:spcBef>
            </a:pPr>
            <a:r>
              <a:rPr lang="cs-CZ" sz="2600" b="1" dirty="0"/>
              <a:t>Školní systém </a:t>
            </a:r>
            <a:r>
              <a:rPr lang="cs-CZ" sz="2600" b="1" dirty="0" err="1"/>
              <a:t>Moodle</a:t>
            </a:r>
            <a:r>
              <a:rPr lang="cs-CZ" sz="2600" dirty="0"/>
              <a:t>: kurzy připravené učitelem.</a:t>
            </a:r>
          </a:p>
          <a:p>
            <a:pPr marL="120600">
              <a:spcBef>
                <a:spcPts val="400"/>
              </a:spcBef>
            </a:pPr>
            <a:r>
              <a:rPr lang="cs-CZ" sz="2600" dirty="0"/>
              <a:t>Studenti </a:t>
            </a:r>
            <a:r>
              <a:rPr lang="cs-CZ" sz="2600" b="1" dirty="0"/>
              <a:t>vypracovávají jednotlivé úkoly</a:t>
            </a:r>
            <a:r>
              <a:rPr lang="cs-CZ" sz="2600" dirty="0"/>
              <a:t>, </a:t>
            </a:r>
            <a:r>
              <a:rPr lang="cs-CZ" sz="2600" b="1" dirty="0"/>
              <a:t>vytváří prezentaci </a:t>
            </a:r>
            <a:r>
              <a:rPr lang="cs-CZ" sz="2600" dirty="0"/>
              <a:t>ze zdrojů na internetu a informace si vyhledávají sami</a:t>
            </a:r>
          </a:p>
          <a:p>
            <a:pPr marL="120600">
              <a:spcBef>
                <a:spcPts val="400"/>
              </a:spcBef>
            </a:pPr>
            <a:r>
              <a:rPr lang="cs-CZ" sz="2600" dirty="0"/>
              <a:t>Získané poznatky si pak </a:t>
            </a:r>
            <a:r>
              <a:rPr lang="cs-CZ" sz="2600" b="1" dirty="0"/>
              <a:t>vzájemně sdělují v oddělených skupinkách </a:t>
            </a:r>
            <a:r>
              <a:rPr lang="cs-CZ" sz="2600" dirty="0"/>
              <a:t>mimo třídu</a:t>
            </a:r>
          </a:p>
          <a:p>
            <a:pPr marL="120600">
              <a:spcBef>
                <a:spcPts val="400"/>
              </a:spcBef>
            </a:pPr>
            <a:r>
              <a:rPr lang="cs-CZ" sz="2600" dirty="0"/>
              <a:t>Po vzájemné diskusi </a:t>
            </a:r>
            <a:r>
              <a:rPr lang="cs-CZ" sz="2600" b="1" dirty="0"/>
              <a:t>hovoří s učitelem </a:t>
            </a:r>
            <a:r>
              <a:rPr lang="cs-CZ" sz="2600" dirty="0"/>
              <a:t>a vyjasňují si nejasnosti</a:t>
            </a:r>
          </a:p>
          <a:p>
            <a:pPr marL="120600">
              <a:spcBef>
                <a:spcPts val="400"/>
              </a:spcBef>
            </a:pPr>
            <a:r>
              <a:rPr lang="cs-CZ" sz="2600" dirty="0"/>
              <a:t>V jedné hodině sledují </a:t>
            </a:r>
            <a:r>
              <a:rPr lang="cs-CZ" sz="2600" b="1" dirty="0"/>
              <a:t>video</a:t>
            </a:r>
            <a:r>
              <a:rPr lang="cs-CZ" sz="2600" dirty="0"/>
              <a:t>, které trvá 20 minut. Vystupuje v něm </a:t>
            </a:r>
            <a:r>
              <a:rPr lang="cs-CZ" sz="2600" b="1" dirty="0"/>
              <a:t>osoba</a:t>
            </a:r>
            <a:r>
              <a:rPr lang="cs-CZ" sz="2600" dirty="0"/>
              <a:t>, která chce založit společnost </a:t>
            </a:r>
            <a:r>
              <a:rPr lang="cs-CZ" sz="2600" b="1" dirty="0"/>
              <a:t>a</a:t>
            </a:r>
            <a:r>
              <a:rPr lang="cs-CZ" sz="2600" dirty="0"/>
              <a:t> </a:t>
            </a:r>
            <a:r>
              <a:rPr lang="cs-CZ" sz="2600" b="1" dirty="0"/>
              <a:t>poradce</a:t>
            </a:r>
            <a:r>
              <a:rPr lang="cs-CZ" sz="2600" dirty="0"/>
              <a:t>, který vysvětluje krok za krokem, jak toho docílit a na co si dát pozor. Laura zastavuje video a se studenty rozebírá, co viděli. V kurzu je rovněž </a:t>
            </a:r>
            <a:r>
              <a:rPr lang="cs-CZ" sz="2600" b="1" dirty="0"/>
              <a:t>hra</a:t>
            </a:r>
            <a:r>
              <a:rPr lang="cs-CZ" sz="26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1816165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26E6B0FF-B3F0-44A7-B087-57332B5158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51576" y="109728"/>
            <a:ext cx="4016168" cy="130454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b="1" dirty="0"/>
              <a:t>VANTAA (</a:t>
            </a:r>
            <a:r>
              <a:rPr lang="en-US" sz="4000" b="1" dirty="0" err="1"/>
              <a:t>Helsinky</a:t>
            </a:r>
            <a:r>
              <a:rPr lang="en-US" sz="4000" b="1" dirty="0"/>
              <a:t>)</a:t>
            </a:r>
          </a:p>
        </p:txBody>
      </p:sp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id="{4419C6A7-C7A2-417D-B98E-DE0B30153D75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2" r="3340"/>
          <a:stretch/>
        </p:blipFill>
        <p:spPr>
          <a:xfrm>
            <a:off x="1" y="10"/>
            <a:ext cx="6936390" cy="6857990"/>
          </a:xfrm>
          <a:prstGeom prst="rect">
            <a:avLst/>
          </a:prstGeom>
        </p:spPr>
      </p:pic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AA373FC-EDFD-49A8-A18F-20CBBD9D1D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339158" y="1527048"/>
            <a:ext cx="4596810" cy="4743450"/>
          </a:xfrm>
        </p:spPr>
        <p:txBody>
          <a:bodyPr vert="horz" lIns="91440" tIns="45720" rIns="91440" bIns="45720" rtlCol="0">
            <a:noAutofit/>
          </a:bodyPr>
          <a:lstStyle/>
          <a:p>
            <a:r>
              <a:rPr lang="en-US" sz="2600" b="1" dirty="0" err="1"/>
              <a:t>Přátelská</a:t>
            </a:r>
            <a:r>
              <a:rPr lang="en-US" sz="2600" b="1" dirty="0"/>
              <a:t> </a:t>
            </a:r>
            <a:r>
              <a:rPr lang="en-US" sz="2600" b="1" dirty="0" err="1"/>
              <a:t>atmosféra</a:t>
            </a:r>
            <a:endParaRPr lang="en-US" sz="2600" b="1" dirty="0"/>
          </a:p>
          <a:p>
            <a:r>
              <a:rPr lang="en-US" sz="2600" b="1" dirty="0" err="1"/>
              <a:t>Skupinová</a:t>
            </a:r>
            <a:r>
              <a:rPr lang="en-US" sz="2600" b="1" dirty="0"/>
              <a:t> x </a:t>
            </a:r>
            <a:r>
              <a:rPr lang="en-US" sz="2600" b="1" dirty="0" err="1"/>
              <a:t>individuální</a:t>
            </a:r>
            <a:r>
              <a:rPr lang="en-US" sz="2600" b="1" dirty="0"/>
              <a:t> </a:t>
            </a:r>
            <a:r>
              <a:rPr lang="en-US" sz="2600" b="1" dirty="0" err="1"/>
              <a:t>práce</a:t>
            </a:r>
            <a:r>
              <a:rPr lang="en-US" sz="2600" b="1" dirty="0"/>
              <a:t> </a:t>
            </a:r>
            <a:r>
              <a:rPr lang="en-US" sz="2600" dirty="0"/>
              <a:t>(</a:t>
            </a:r>
            <a:r>
              <a:rPr lang="en-US" sz="2600" dirty="0" err="1"/>
              <a:t>nadaní</a:t>
            </a:r>
            <a:r>
              <a:rPr lang="en-US" sz="2600" dirty="0"/>
              <a:t> </a:t>
            </a:r>
            <a:r>
              <a:rPr lang="en-US" sz="2600" dirty="0" err="1"/>
              <a:t>studenti</a:t>
            </a:r>
            <a:r>
              <a:rPr lang="en-US" sz="2600" dirty="0"/>
              <a:t>)</a:t>
            </a:r>
          </a:p>
          <a:p>
            <a:r>
              <a:rPr lang="en-US" sz="2600" b="1" dirty="0" err="1"/>
              <a:t>Skupinky</a:t>
            </a:r>
            <a:r>
              <a:rPr lang="en-US" sz="2600" b="1" dirty="0"/>
              <a:t> </a:t>
            </a:r>
            <a:r>
              <a:rPr lang="en-US" sz="2600" b="1" dirty="0" err="1"/>
              <a:t>spolu</a:t>
            </a:r>
            <a:r>
              <a:rPr lang="en-US" sz="2600" b="1" dirty="0"/>
              <a:t> </a:t>
            </a:r>
            <a:r>
              <a:rPr lang="en-US" sz="2600" b="1" dirty="0" err="1"/>
              <a:t>debatují</a:t>
            </a:r>
            <a:r>
              <a:rPr lang="en-US" sz="2600" b="1" dirty="0"/>
              <a:t> </a:t>
            </a:r>
            <a:r>
              <a:rPr lang="en-US" sz="2600" dirty="0" err="1"/>
              <a:t>na</a:t>
            </a:r>
            <a:r>
              <a:rPr lang="en-US" sz="2600" dirty="0"/>
              <a:t> </a:t>
            </a:r>
            <a:r>
              <a:rPr lang="en-US" sz="2600" dirty="0" err="1"/>
              <a:t>různých</a:t>
            </a:r>
            <a:r>
              <a:rPr lang="en-US" sz="2600" dirty="0"/>
              <a:t> </a:t>
            </a:r>
            <a:r>
              <a:rPr lang="en-US" sz="2600" dirty="0" err="1"/>
              <a:t>místech</a:t>
            </a:r>
            <a:r>
              <a:rPr lang="en-US" sz="2600" dirty="0"/>
              <a:t> </a:t>
            </a:r>
            <a:r>
              <a:rPr lang="en-US" sz="2600" dirty="0" err="1"/>
              <a:t>odděleně</a:t>
            </a:r>
            <a:endParaRPr lang="en-US" sz="2600" dirty="0"/>
          </a:p>
          <a:p>
            <a:r>
              <a:rPr lang="en-US" sz="2600" dirty="0" err="1"/>
              <a:t>Pokud</a:t>
            </a:r>
            <a:r>
              <a:rPr lang="en-US" sz="2600" dirty="0"/>
              <a:t> student </a:t>
            </a:r>
            <a:r>
              <a:rPr lang="en-US" sz="2600" dirty="0" err="1"/>
              <a:t>úkol</a:t>
            </a:r>
            <a:r>
              <a:rPr lang="en-US" sz="2600" dirty="0"/>
              <a:t> </a:t>
            </a:r>
            <a:r>
              <a:rPr lang="en-US" sz="2600" dirty="0" err="1"/>
              <a:t>splní</a:t>
            </a:r>
            <a:r>
              <a:rPr lang="en-US" sz="2600" dirty="0"/>
              <a:t>, </a:t>
            </a:r>
            <a:r>
              <a:rPr lang="en-US" sz="2600" dirty="0" err="1"/>
              <a:t>může</a:t>
            </a:r>
            <a:r>
              <a:rPr lang="en-US" sz="2600" dirty="0"/>
              <a:t> z </a:t>
            </a:r>
            <a:r>
              <a:rPr lang="en-US" sz="2600" dirty="0" err="1"/>
              <a:t>hodiny</a:t>
            </a:r>
            <a:r>
              <a:rPr lang="en-US" sz="2600" dirty="0"/>
              <a:t> </a:t>
            </a:r>
            <a:r>
              <a:rPr lang="en-US" sz="2600" b="1" dirty="0" err="1"/>
              <a:t>odejít</a:t>
            </a:r>
            <a:r>
              <a:rPr lang="en-US" sz="2600" b="1" dirty="0"/>
              <a:t> </a:t>
            </a:r>
            <a:r>
              <a:rPr lang="en-US" sz="2600" b="1" dirty="0" err="1"/>
              <a:t>dříve</a:t>
            </a:r>
            <a:r>
              <a:rPr lang="en-US" sz="2600" b="1" dirty="0"/>
              <a:t> </a:t>
            </a:r>
            <a:r>
              <a:rPr lang="en-US" sz="2600" b="1" dirty="0" err="1"/>
              <a:t>domů</a:t>
            </a:r>
            <a:endParaRPr lang="en-US" sz="2600" b="1" dirty="0"/>
          </a:p>
          <a:p>
            <a:r>
              <a:rPr lang="en-US" sz="2600" dirty="0" err="1"/>
              <a:t>Ve</a:t>
            </a:r>
            <a:r>
              <a:rPr lang="en-US" sz="2600" dirty="0"/>
              <a:t> </a:t>
            </a:r>
            <a:r>
              <a:rPr lang="en-US" sz="2600" dirty="0" err="1"/>
              <a:t>třídě</a:t>
            </a:r>
            <a:r>
              <a:rPr lang="en-US" sz="2600" dirty="0"/>
              <a:t> max. </a:t>
            </a:r>
            <a:r>
              <a:rPr lang="en-US" sz="2600" b="1" dirty="0"/>
              <a:t>8 </a:t>
            </a:r>
            <a:r>
              <a:rPr lang="en-US" sz="2600" b="1" dirty="0" err="1"/>
              <a:t>studentů</a:t>
            </a:r>
            <a:r>
              <a:rPr lang="en-US" sz="2600" b="1" dirty="0"/>
              <a:t> </a:t>
            </a:r>
            <a:r>
              <a:rPr lang="en-US" sz="2600" dirty="0"/>
              <a:t>(</a:t>
            </a:r>
            <a:r>
              <a:rPr lang="en-US" sz="2600" dirty="0" err="1"/>
              <a:t>někteří</a:t>
            </a:r>
            <a:r>
              <a:rPr lang="en-US" sz="2600" dirty="0"/>
              <a:t> </a:t>
            </a:r>
            <a:r>
              <a:rPr lang="en-US" sz="2600" dirty="0" err="1"/>
              <a:t>kurz</a:t>
            </a:r>
            <a:r>
              <a:rPr lang="en-US" sz="2600" dirty="0"/>
              <a:t> </a:t>
            </a:r>
            <a:r>
              <a:rPr lang="en-US" sz="2600" dirty="0" err="1"/>
              <a:t>dělají</a:t>
            </a:r>
            <a:r>
              <a:rPr lang="en-US" sz="2600" dirty="0"/>
              <a:t> online a u toho </a:t>
            </a:r>
            <a:r>
              <a:rPr lang="en-US" sz="2600" dirty="0" err="1"/>
              <a:t>pracují</a:t>
            </a:r>
            <a:r>
              <a:rPr lang="en-US" sz="2600" dirty="0"/>
              <a:t>)</a:t>
            </a:r>
          </a:p>
          <a:p>
            <a:r>
              <a:rPr lang="en-US" sz="2600" dirty="0" err="1"/>
              <a:t>Práce</a:t>
            </a:r>
            <a:r>
              <a:rPr lang="en-US" sz="2600" dirty="0"/>
              <a:t> </a:t>
            </a:r>
            <a:r>
              <a:rPr lang="en-US" sz="2600" dirty="0" err="1"/>
              <a:t>výhradně</a:t>
            </a:r>
            <a:r>
              <a:rPr lang="en-US" sz="2600" dirty="0"/>
              <a:t> </a:t>
            </a:r>
            <a:r>
              <a:rPr lang="en-US" sz="2600" dirty="0" err="1"/>
              <a:t>na</a:t>
            </a:r>
            <a:r>
              <a:rPr lang="en-US" sz="2600" dirty="0"/>
              <a:t> </a:t>
            </a:r>
            <a:r>
              <a:rPr lang="en-US" sz="2600" b="1" dirty="0" err="1"/>
              <a:t>notebooku</a:t>
            </a:r>
            <a:endParaRPr lang="en-US" sz="2600" b="1" dirty="0"/>
          </a:p>
        </p:txBody>
      </p:sp>
    </p:spTree>
    <p:extLst>
      <p:ext uri="{BB962C8B-B14F-4D97-AF65-F5344CB8AC3E}">
        <p14:creationId xmlns:p14="http://schemas.microsoft.com/office/powerpoint/2010/main" val="31049218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BC35F0C-B89B-4F46-B0AF-03061F64B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id="{566248C6-0C77-4C7B-9812-72F660678D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94" y="91440"/>
            <a:ext cx="7820660" cy="5865495"/>
          </a:xfr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82186EC0-27C8-451F-ACA8-2CF2160793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7124" y="627380"/>
            <a:ext cx="7820660" cy="5865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324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761A138-FB8A-40D5-9C22-8FEF85FB41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66218"/>
            <a:ext cx="3084576" cy="1325563"/>
          </a:xfrm>
        </p:spPr>
        <p:txBody>
          <a:bodyPr>
            <a:normAutofit fontScale="90000"/>
          </a:bodyPr>
          <a:lstStyle/>
          <a:p>
            <a:r>
              <a:rPr lang="cs-CZ" b="1" dirty="0"/>
              <a:t>VANTAA</a:t>
            </a:r>
            <a:br>
              <a:rPr lang="cs-CZ" dirty="0"/>
            </a:br>
            <a:r>
              <a:rPr lang="cs-CZ" dirty="0" err="1"/>
              <a:t>Riina</a:t>
            </a:r>
            <a:br>
              <a:rPr lang="cs-CZ" dirty="0"/>
            </a:br>
            <a:r>
              <a:rPr lang="cs-CZ" dirty="0"/>
              <a:t>a </a:t>
            </a:r>
            <a:br>
              <a:rPr lang="cs-CZ" dirty="0"/>
            </a:br>
            <a:r>
              <a:rPr lang="cs-CZ" dirty="0"/>
              <a:t>Laura </a:t>
            </a:r>
            <a:br>
              <a:rPr lang="cs-CZ" dirty="0"/>
            </a:br>
            <a:endParaRPr lang="cs-CZ" dirty="0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313B86E7-02A8-4AC6-A55C-8CD59CB8B5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0880" y="84667"/>
            <a:ext cx="5080000" cy="6773333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E0B01D49-042C-4B5E-8DF6-4D14F0A8B8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602" y="84666"/>
            <a:ext cx="5080000" cy="677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6923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4908CF1-5C14-40AD-86C4-FB0F1B6BE9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405515C9-D140-4DBD-A5E3-E7702DAFFC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832" y="237316"/>
            <a:ext cx="8650168" cy="6487626"/>
          </a:xfrm>
          <a:prstGeom prst="rect">
            <a:avLst/>
          </a:prstGeom>
        </p:spPr>
      </p:pic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id="{D623F2F5-AC3E-41F4-8B21-2C5995F72C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728" y="61938"/>
            <a:ext cx="4943912" cy="6591884"/>
          </a:xfrm>
        </p:spPr>
      </p:pic>
    </p:spTree>
    <p:extLst>
      <p:ext uri="{BB962C8B-B14F-4D97-AF65-F5344CB8AC3E}">
        <p14:creationId xmlns:p14="http://schemas.microsoft.com/office/powerpoint/2010/main" val="2416661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C617BB3-3952-450D-B079-B746491817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74401"/>
            <a:ext cx="10515600" cy="1325563"/>
          </a:xfrm>
        </p:spPr>
        <p:txBody>
          <a:bodyPr>
            <a:normAutofit/>
          </a:bodyPr>
          <a:lstStyle/>
          <a:p>
            <a:r>
              <a:rPr lang="cs-CZ" sz="4000" b="1" dirty="0"/>
              <a:t>VANTAA - Škola, společné prostory a třída</a:t>
            </a:r>
          </a:p>
        </p:txBody>
      </p:sp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id="{E7F6B533-4251-43F6-BE09-D04DBD9C0E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28" y="1388744"/>
            <a:ext cx="3988872" cy="5318497"/>
          </a:xfr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FE4389BC-4DB0-4553-8019-2F56663CCC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6560" y="883920"/>
            <a:ext cx="7965440" cy="5974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7929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55C01129-3453-464D-A870-ED71C6E89D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Zástupný obsah 4" descr="Obsah obrázku interiér, zeď, stroj/přístroj, projektor&#10;&#10;Popis byl vytvořen automaticky">
            <a:extLst>
              <a:ext uri="{FF2B5EF4-FFF2-40B4-BE49-F238E27FC236}">
                <a16:creationId xmlns:a16="http://schemas.microsoft.com/office/drawing/2014/main" id="{C5A1619B-EA75-FC46-80CD-969AB2F0CB5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13" b="13449"/>
          <a:stretch/>
        </p:blipFill>
        <p:spPr>
          <a:xfrm rot="5400000">
            <a:off x="-597067" y="1963342"/>
            <a:ext cx="5486400" cy="2931299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9D2781A6-5C82-4764-B489-F9A599C0A7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11782" y="685800"/>
            <a:ext cx="4994335" cy="5486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0BC66BE0-F5E4-4445-9454-CC688FC49E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6446" y="2782986"/>
            <a:ext cx="4019107" cy="1292027"/>
          </a:xfrm>
        </p:spPr>
        <p:txBody>
          <a:bodyPr anchor="b">
            <a:noAutofit/>
          </a:bodyPr>
          <a:lstStyle/>
          <a:p>
            <a:pPr algn="ctr"/>
            <a:r>
              <a:rPr lang="cs-CZ" b="1" dirty="0">
                <a:solidFill>
                  <a:srgbClr val="595959"/>
                </a:solidFill>
              </a:rPr>
              <a:t>NOTEBOOKY nahradily učebnice a sešity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13B69C6F-BD14-F58D-5B16-92963F15CA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51519" y="5770290"/>
            <a:ext cx="45719" cy="45719"/>
          </a:xfrm>
        </p:spPr>
        <p:txBody>
          <a:bodyPr anchor="t">
            <a:normAutofit fontScale="25000" lnSpcReduction="20000"/>
          </a:bodyPr>
          <a:lstStyle/>
          <a:p>
            <a:pPr marL="0" indent="0" algn="ctr">
              <a:buNone/>
            </a:pPr>
            <a:endParaRPr lang="en-US" sz="2000" dirty="0">
              <a:solidFill>
                <a:srgbClr val="595959"/>
              </a:solidFill>
            </a:endParaRPr>
          </a:p>
        </p:txBody>
      </p:sp>
      <p:pic>
        <p:nvPicPr>
          <p:cNvPr id="7" name="Obrázek 6" descr="Obsah obrázku oblečení, osoba, rostlina, boty&#10;&#10;Popis byl vytvořen automaticky">
            <a:extLst>
              <a:ext uri="{FF2B5EF4-FFF2-40B4-BE49-F238E27FC236}">
                <a16:creationId xmlns:a16="http://schemas.microsoft.com/office/drawing/2014/main" id="{832A4496-2D0D-2649-B54E-24C918DB5FF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19" b="11473"/>
          <a:stretch/>
        </p:blipFill>
        <p:spPr>
          <a:xfrm rot="5400000">
            <a:off x="7315617" y="1976307"/>
            <a:ext cx="5486399" cy="29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3059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03B9A23-DCAF-42E2-A849-6D791E283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id="{CDB72098-C167-4801-9005-FC7B630270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440" y="235901"/>
            <a:ext cx="8829465" cy="6622099"/>
          </a:xfrm>
        </p:spPr>
      </p:pic>
    </p:spTree>
    <p:extLst>
      <p:ext uri="{BB962C8B-B14F-4D97-AF65-F5344CB8AC3E}">
        <p14:creationId xmlns:p14="http://schemas.microsoft.com/office/powerpoint/2010/main" val="13203007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1F8187A-CE4A-403C-9F41-31CAA2E17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BADEF532-F0BA-419F-9EEB-2B2F7E511D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52" y="72389"/>
            <a:ext cx="8960908" cy="6720681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DD57F483-C878-4C9F-A4F4-4D5745A1FE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113" y="93662"/>
            <a:ext cx="8894235" cy="6670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794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271E15F-88D4-4DBE-A075-7F640482F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0848" y="2425539"/>
            <a:ext cx="3282952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/>
              <a:t>PORVOO Vybavení třídy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0DC6C30-70D7-479D-9431-38BF0A59E9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97312" y="6004557"/>
            <a:ext cx="856488" cy="172406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4" name="Zástupný symbol pro obsah 4">
            <a:extLst>
              <a:ext uri="{FF2B5EF4-FFF2-40B4-BE49-F238E27FC236}">
                <a16:creationId xmlns:a16="http://schemas.microsoft.com/office/drawing/2014/main" id="{7DA7CC32-154A-40F4-BCDE-D8A8B441B9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15" y="172084"/>
            <a:ext cx="7776633" cy="583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71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55C01129-3453-464D-A870-ED71C6E89D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Zástupný obsah 5" descr="Obsah obrázku text, vizitka&#10;&#10;Popis byl vytvořen automaticky">
            <a:extLst>
              <a:ext uri="{FF2B5EF4-FFF2-40B4-BE49-F238E27FC236}">
                <a16:creationId xmlns:a16="http://schemas.microsoft.com/office/drawing/2014/main" id="{F8194860-728B-9E47-80F8-7CB4CDB929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62"/>
          <a:stretch/>
        </p:blipFill>
        <p:spPr>
          <a:xfrm rot="5400000">
            <a:off x="-597067" y="1963342"/>
            <a:ext cx="5486400" cy="2931299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9D2781A6-5C82-4764-B489-F9A599C0A7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11782" y="685800"/>
            <a:ext cx="4994335" cy="5486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E26251A8-85F4-5741-AA87-A6DAE742C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6446" y="2782986"/>
            <a:ext cx="4019107" cy="1292027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r>
              <a:rPr lang="en-US" b="1" kern="1200" dirty="0">
                <a:solidFill>
                  <a:srgbClr val="595959"/>
                </a:solidFill>
                <a:latin typeface="+mj-lt"/>
                <a:ea typeface="+mj-ea"/>
                <a:cs typeface="+mj-cs"/>
              </a:rPr>
              <a:t>ROZVRH HODIN A DELŠÍ PŘESTÁVKY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D6F2326B-B6BB-A735-6CDE-3EA65173CE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815263" y="5770290"/>
            <a:ext cx="281975" cy="45719"/>
          </a:xfrm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pPr algn="ctr"/>
            <a:endParaRPr lang="en-US" sz="2000" dirty="0">
              <a:solidFill>
                <a:srgbClr val="595959"/>
              </a:solidFill>
            </a:endParaRPr>
          </a:p>
        </p:txBody>
      </p:sp>
      <p:pic>
        <p:nvPicPr>
          <p:cNvPr id="8" name="Zástupný obsah 7" descr="Obsah obrázku text, bílá tabule, rukopis, design&#10;&#10;Popis byl vytvořen automaticky">
            <a:extLst>
              <a:ext uri="{FF2B5EF4-FFF2-40B4-BE49-F238E27FC236}">
                <a16:creationId xmlns:a16="http://schemas.microsoft.com/office/drawing/2014/main" id="{27D2E8BA-AE95-6E47-97D2-4D11E29A026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04" b="3587"/>
          <a:stretch/>
        </p:blipFill>
        <p:spPr>
          <a:xfrm rot="5400000">
            <a:off x="7315617" y="1976307"/>
            <a:ext cx="5486399" cy="29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88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1FAD2B0B-0EEB-4534-9CF4-C2B6D46918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cs-CZ" b="1">
                <a:solidFill>
                  <a:srgbClr val="FFFFFF"/>
                </a:solidFill>
              </a:rPr>
              <a:t>CO VYSTIHUJE FINSKÝ VZDĚLÁVACÍ SYSTÉM …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8190DC5-8B97-426A-8D97-099DB69208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cs-CZ" b="1" dirty="0"/>
              <a:t>Samostatnost</a:t>
            </a:r>
            <a:r>
              <a:rPr lang="cs-CZ" dirty="0"/>
              <a:t>, </a:t>
            </a:r>
            <a:r>
              <a:rPr lang="cs-CZ" b="1" dirty="0"/>
              <a:t>individualizace</a:t>
            </a:r>
            <a:r>
              <a:rPr lang="cs-CZ" dirty="0"/>
              <a:t>, </a:t>
            </a:r>
            <a:r>
              <a:rPr lang="cs-CZ" b="1" dirty="0"/>
              <a:t>projektová výuka</a:t>
            </a:r>
            <a:r>
              <a:rPr lang="cs-CZ" dirty="0"/>
              <a:t> a </a:t>
            </a:r>
            <a:r>
              <a:rPr lang="cs-CZ" b="1" dirty="0"/>
              <a:t>zodpovědnost za vlastní učení</a:t>
            </a:r>
          </a:p>
          <a:p>
            <a:r>
              <a:rPr lang="cs-CZ" b="1" dirty="0"/>
              <a:t>Multikulturalismus</a:t>
            </a:r>
            <a:r>
              <a:rPr lang="cs-CZ" dirty="0"/>
              <a:t> a </a:t>
            </a:r>
            <a:r>
              <a:rPr lang="cs-CZ" b="1" dirty="0"/>
              <a:t>otevřenost integraci</a:t>
            </a:r>
            <a:r>
              <a:rPr lang="cs-CZ" dirty="0"/>
              <a:t>:</a:t>
            </a:r>
          </a:p>
          <a:p>
            <a:pPr marL="0" indent="0">
              <a:buNone/>
            </a:pPr>
            <a:r>
              <a:rPr lang="cs-CZ" dirty="0"/>
              <a:t>Pokud je student z cizí země a chce studovat na finské škole, musí složit mezinárodní </a:t>
            </a:r>
            <a:r>
              <a:rPr lang="cs-CZ" b="1" dirty="0"/>
              <a:t>zkoušku z jazyka odpovídající úrovni B2</a:t>
            </a:r>
            <a:r>
              <a:rPr lang="cs-CZ" dirty="0"/>
              <a:t>, aby byl ke studiu připuštěn</a:t>
            </a:r>
          </a:p>
          <a:p>
            <a:r>
              <a:rPr lang="cs-CZ" dirty="0"/>
              <a:t>Důraz je kladen na </a:t>
            </a:r>
            <a:r>
              <a:rPr lang="cs-CZ" b="1" dirty="0"/>
              <a:t>poskytnutí rovných vzdělávacích příležitostí všem studentům bez ohledu na sociální prostředí a náboženství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61864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F781F0BD-4014-FE4B-8F1F-A3C924550F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rgbClr val="FFFFFF"/>
                </a:solidFill>
              </a:rPr>
              <a:t>CO VYSTIHUJE FINSKÝ VZDĚLÁVACÍ SYSTÉM …</a:t>
            </a:r>
            <a:endParaRPr lang="cs-CZ" dirty="0">
              <a:solidFill>
                <a:srgbClr val="FFFFFF"/>
              </a:solidFill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93EE724-B948-8A48-A4A2-E66820CB51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cs-CZ" dirty="0"/>
              <a:t>Finové si uvědomují důležitost vzdělání mladé generace, a proto je </a:t>
            </a:r>
            <a:r>
              <a:rPr lang="cs-CZ" b="1" dirty="0"/>
              <a:t>vzdělávání ve Finsku bezplatné</a:t>
            </a:r>
            <a:r>
              <a:rPr lang="cs-CZ" dirty="0"/>
              <a:t>. Studentům je tak poskytnuto </a:t>
            </a:r>
            <a:r>
              <a:rPr lang="cs-CZ" b="1" dirty="0"/>
              <a:t>maximální možné zázemí pro kvalitní vzdělávání</a:t>
            </a:r>
            <a:r>
              <a:rPr lang="cs-CZ" dirty="0"/>
              <a:t>. </a:t>
            </a:r>
          </a:p>
          <a:p>
            <a:r>
              <a:rPr lang="cs-CZ" dirty="0"/>
              <a:t>Studenti </a:t>
            </a:r>
            <a:r>
              <a:rPr lang="cs-CZ" b="1" dirty="0"/>
              <a:t>neplatí obědy, ani snídaně, ani učebnice</a:t>
            </a:r>
            <a:r>
              <a:rPr lang="cs-CZ" dirty="0"/>
              <a:t>. Běžně si mezi sebou i učiteli </a:t>
            </a:r>
            <a:r>
              <a:rPr lang="cs-CZ" b="1" dirty="0"/>
              <a:t>tykají</a:t>
            </a:r>
            <a:r>
              <a:rPr lang="cs-CZ" dirty="0"/>
              <a:t>. Vztah učitele je přátelský, chtějí navodit ve třídě </a:t>
            </a:r>
            <a:r>
              <a:rPr lang="cs-CZ" b="1" dirty="0"/>
              <a:t>klidnou atmosféru</a:t>
            </a:r>
            <a:r>
              <a:rPr lang="cs-CZ" dirty="0"/>
              <a:t>, žáci mají </a:t>
            </a:r>
            <a:r>
              <a:rPr lang="cs-CZ" b="1" dirty="0"/>
              <a:t>pocit bezpečí</a:t>
            </a:r>
            <a:r>
              <a:rPr lang="cs-CZ" dirty="0"/>
              <a:t> a </a:t>
            </a:r>
            <a:r>
              <a:rPr lang="cs-CZ" b="1" dirty="0"/>
              <a:t>nestydí se vystupovat</a:t>
            </a:r>
            <a:r>
              <a:rPr lang="cs-CZ" dirty="0"/>
              <a:t>. Na druhé straně je ale cítit </a:t>
            </a:r>
            <a:r>
              <a:rPr lang="cs-CZ" b="1" dirty="0"/>
              <a:t>respekt žáků, který k autoritě učitele chovají</a:t>
            </a:r>
            <a:r>
              <a:rPr lang="cs-CZ" dirty="0"/>
              <a:t>. </a:t>
            </a:r>
          </a:p>
          <a:p>
            <a:r>
              <a:rPr lang="cs-CZ" b="1" dirty="0"/>
              <a:t>UČITEL = odborník z praxe, vážená osoba!</a:t>
            </a:r>
          </a:p>
        </p:txBody>
      </p:sp>
    </p:spTree>
    <p:extLst>
      <p:ext uri="{BB962C8B-B14F-4D97-AF65-F5344CB8AC3E}">
        <p14:creationId xmlns:p14="http://schemas.microsoft.com/office/powerpoint/2010/main" val="23313130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E51BA4DF-2BD4-4EC2-B1DB-B27C8AC71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169F3378-25EA-45D3-9CA4-532BD032AB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3733" y="548464"/>
            <a:ext cx="6798541" cy="1675623"/>
          </a:xfrm>
        </p:spPr>
        <p:txBody>
          <a:bodyPr anchor="b">
            <a:noAutofit/>
          </a:bodyPr>
          <a:lstStyle/>
          <a:p>
            <a:pPr algn="ctr"/>
            <a:r>
              <a:rPr lang="cs-CZ" sz="4000" b="1" dirty="0"/>
              <a:t>HODNOCENÍ </a:t>
            </a:r>
            <a:br>
              <a:rPr lang="cs-CZ" sz="4000" b="1" dirty="0"/>
            </a:br>
            <a:r>
              <a:rPr lang="cs-CZ" sz="4000" b="1" dirty="0"/>
              <a:t>aneb</a:t>
            </a:r>
            <a:br>
              <a:rPr lang="cs-CZ" sz="4000" b="1" dirty="0"/>
            </a:br>
            <a:r>
              <a:rPr lang="cs-CZ" sz="4000" b="1" dirty="0"/>
              <a:t>„NEZNÁMKOVÁNÍ“</a:t>
            </a:r>
          </a:p>
        </p:txBody>
      </p:sp>
      <p:pic>
        <p:nvPicPr>
          <p:cNvPr id="14" name="Picture 13" descr="Stolky v prázdné učebně">
            <a:extLst>
              <a:ext uri="{FF2B5EF4-FFF2-40B4-BE49-F238E27FC236}">
                <a16:creationId xmlns:a16="http://schemas.microsoft.com/office/drawing/2014/main" id="{733156DD-03FA-1447-7E9B-AAC6FF5DE22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741" r="25365"/>
          <a:stretch/>
        </p:blipFill>
        <p:spPr>
          <a:xfrm>
            <a:off x="1" y="10"/>
            <a:ext cx="4196496" cy="6857990"/>
          </a:xfrm>
          <a:prstGeom prst="rect">
            <a:avLst/>
          </a:prstGeom>
          <a:effectLst/>
        </p:spPr>
      </p:pic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5F19FB27-0800-4C39-8ECB-50D7142F06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99927" y="2492125"/>
            <a:ext cx="7385593" cy="4283578"/>
          </a:xfrm>
        </p:spPr>
        <p:txBody>
          <a:bodyPr>
            <a:normAutofit lnSpcReduction="10000"/>
          </a:bodyPr>
          <a:lstStyle/>
          <a:p>
            <a:pPr algn="just"/>
            <a:r>
              <a:rPr lang="cs-CZ" dirty="0"/>
              <a:t>Za zcela odlišný považujeme způsob hodnocení žáků během studia. Zatímco u nás studenti získávají známky na základě písemného/ústního zkoušení, ve Finsku jsou </a:t>
            </a:r>
            <a:r>
              <a:rPr lang="cs-CZ" b="1" dirty="0"/>
              <a:t>hodnoceni jednou známkou</a:t>
            </a:r>
            <a:r>
              <a:rPr lang="cs-CZ" dirty="0"/>
              <a:t>, a to až </a:t>
            </a:r>
            <a:r>
              <a:rPr lang="cs-CZ" b="1" dirty="0"/>
              <a:t>na konci školního roku</a:t>
            </a:r>
            <a:r>
              <a:rPr lang="cs-CZ" dirty="0"/>
              <a:t>.</a:t>
            </a:r>
          </a:p>
          <a:p>
            <a:pPr algn="just"/>
            <a:r>
              <a:rPr lang="cs-CZ" dirty="0"/>
              <a:t>Hodnocení probíhá z pohledu </a:t>
            </a:r>
            <a:r>
              <a:rPr lang="cs-CZ" b="1" dirty="0"/>
              <a:t>učitele, žáka a zaměstnavatele</a:t>
            </a:r>
            <a:r>
              <a:rPr lang="cs-CZ" dirty="0"/>
              <a:t>. </a:t>
            </a:r>
          </a:p>
          <a:p>
            <a:pPr algn="just"/>
            <a:r>
              <a:rPr lang="cs-CZ" dirty="0"/>
              <a:t>Důraz kladen na </a:t>
            </a:r>
            <a:r>
              <a:rPr lang="cs-CZ" b="1" dirty="0"/>
              <a:t>bezpečí studentů </a:t>
            </a:r>
            <a:r>
              <a:rPr lang="cs-CZ" dirty="0"/>
              <a:t>a </a:t>
            </a:r>
            <a:r>
              <a:rPr lang="cs-CZ" b="1" dirty="0"/>
              <a:t>zabezpečení tříd před střelci </a:t>
            </a:r>
            <a:r>
              <a:rPr lang="cs-CZ" dirty="0"/>
              <a:t>(zamykání zevnitř).</a:t>
            </a:r>
          </a:p>
          <a:p>
            <a:pPr algn="just"/>
            <a:r>
              <a:rPr lang="cs-CZ" b="1" dirty="0"/>
              <a:t>Dvoje dveře v učebně </a:t>
            </a:r>
            <a:r>
              <a:rPr lang="cs-CZ" dirty="0"/>
              <a:t>a jedny s </a:t>
            </a:r>
            <a:r>
              <a:rPr lang="cs-CZ" b="1" dirty="0"/>
              <a:t>kukátkem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078017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4241623-928E-4382-A3FC-D0CEAF19D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FINŠTINA…</a:t>
            </a:r>
          </a:p>
        </p:txBody>
      </p:sp>
      <p:pic>
        <p:nvPicPr>
          <p:cNvPr id="4" name="WhatsApp Video 2024-04-10 at 10.55.27">
            <a:hlinkClick r:id="" action="ppaction://media"/>
            <a:extLst>
              <a:ext uri="{FF2B5EF4-FFF2-40B4-BE49-F238E27FC236}">
                <a16:creationId xmlns:a16="http://schemas.microsoft.com/office/drawing/2014/main" id="{39E2A6A1-151D-471E-ABA0-0F6058BD2D01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886325" y="1825625"/>
            <a:ext cx="2417763" cy="4351338"/>
          </a:xfrm>
        </p:spPr>
      </p:pic>
    </p:spTree>
    <p:extLst>
      <p:ext uri="{BB962C8B-B14F-4D97-AF65-F5344CB8AC3E}">
        <p14:creationId xmlns:p14="http://schemas.microsoft.com/office/powerpoint/2010/main" val="4031798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38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09FFEFC-2833-49B0-B9B8-6C3E42CCF3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878" y="741391"/>
            <a:ext cx="4491821" cy="1616203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r>
              <a:rPr lang="en-US" b="1" dirty="0"/>
              <a:t>TROCHU FINSKÉ KULTURY A HISTORIE ....</a:t>
            </a:r>
          </a:p>
        </p:txBody>
      </p:sp>
      <p:pic>
        <p:nvPicPr>
          <p:cNvPr id="8" name="Zástupný obsah 7" descr="Obsah obrázku obloha, venku, mrak, budova&#10;&#10;Popis byl vytvořen automaticky">
            <a:extLst>
              <a:ext uri="{FF2B5EF4-FFF2-40B4-BE49-F238E27FC236}">
                <a16:creationId xmlns:a16="http://schemas.microsoft.com/office/drawing/2014/main" id="{71B664FF-D5F9-0C48-BFE9-A201BA3276E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625"/>
          <a:stretch/>
        </p:blipFill>
        <p:spPr>
          <a:xfrm rot="5400000">
            <a:off x="-381000" y="381000"/>
            <a:ext cx="6858000" cy="6096000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5EFBDE31-BB3E-6CFC-23CD-B5976DA38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3362" cy="6858000"/>
            <a:chOff x="12068638" y="0"/>
            <a:chExt cx="123362" cy="68580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80A60EC-72BB-121F-556A-E2837FD99A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F91A2FAE-D41C-FF5D-B0A0-7808248EDC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4139706"/>
              <a:ext cx="123362" cy="2718294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813AAF33-C07D-4A86-885B-E54FF67C2F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23878" y="2533476"/>
            <a:ext cx="4491820" cy="344783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 err="1"/>
              <a:t>Evangelická</a:t>
            </a:r>
            <a:r>
              <a:rPr lang="en-US" dirty="0"/>
              <a:t> </a:t>
            </a:r>
            <a:r>
              <a:rPr lang="en-US" dirty="0" err="1"/>
              <a:t>katedrála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Senátním</a:t>
            </a:r>
            <a:r>
              <a:rPr lang="en-US" dirty="0"/>
              <a:t> </a:t>
            </a:r>
            <a:r>
              <a:rPr lang="en-US" dirty="0" err="1"/>
              <a:t>náměstí</a:t>
            </a:r>
            <a:r>
              <a:rPr lang="en-US" dirty="0"/>
              <a:t> 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8887973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D1520B01-A2E4-41C2-8A8F-7683F25089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FB3D6EAB-E747-41D4-84F9-0A67AF2C7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43399" y="1457121"/>
            <a:ext cx="3505200" cy="311469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VYPJATÁ VOJENSKÁ SITUACE MEZI FINSKEM A RUSKEM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F634C0A-A487-42AF-8DFD-4DAD62FE92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4087640" cy="6858000"/>
            <a:chOff x="1" y="0"/>
            <a:chExt cx="4087640" cy="6858000"/>
          </a:xfrm>
          <a:effectLst>
            <a:outerShdw blurRad="381000" dist="152400" algn="ctr" rotWithShape="0">
              <a:srgbClr val="000000">
                <a:alpha val="10000"/>
              </a:srgbClr>
            </a:outerShdw>
          </a:effectLst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7412B137-E115-42F2-8CF9-67E40B5D2C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0"/>
              <a:ext cx="3986041" cy="6858000"/>
            </a:xfrm>
            <a:custGeom>
              <a:avLst/>
              <a:gdLst>
                <a:gd name="connsiteX0" fmla="*/ 0 w 3986041"/>
                <a:gd name="connsiteY0" fmla="*/ 0 h 6858000"/>
                <a:gd name="connsiteX1" fmla="*/ 3066495 w 3986041"/>
                <a:gd name="connsiteY1" fmla="*/ 0 h 6858000"/>
                <a:gd name="connsiteX2" fmla="*/ 3427241 w 3986041"/>
                <a:gd name="connsiteY2" fmla="*/ 1211943 h 6858000"/>
                <a:gd name="connsiteX3" fmla="*/ 3986041 w 3986041"/>
                <a:gd name="connsiteY3" fmla="*/ 4122057 h 6858000"/>
                <a:gd name="connsiteX4" fmla="*/ 3751724 w 3986041"/>
                <a:gd name="connsiteY4" fmla="*/ 6858000 h 6858000"/>
                <a:gd name="connsiteX5" fmla="*/ 0 w 3986041"/>
                <a:gd name="connsiteY5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86041" h="6858000">
                  <a:moveTo>
                    <a:pt x="0" y="0"/>
                  </a:moveTo>
                  <a:lnTo>
                    <a:pt x="3066495" y="0"/>
                  </a:lnTo>
                  <a:lnTo>
                    <a:pt x="3427241" y="1211943"/>
                  </a:lnTo>
                  <a:lnTo>
                    <a:pt x="3986041" y="4122057"/>
                  </a:lnTo>
                  <a:lnTo>
                    <a:pt x="3751724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0779E94B-3A8C-4695-9DA1-2EDEFB170B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748588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8" name="Zástupný symbol pro obsah 7">
            <a:extLst>
              <a:ext uri="{FF2B5EF4-FFF2-40B4-BE49-F238E27FC236}">
                <a16:creationId xmlns:a16="http://schemas.microsoft.com/office/drawing/2014/main" id="{FC28F2D2-5369-4C14-940D-2DFEE3F55DE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98" r="15682"/>
          <a:stretch/>
        </p:blipFill>
        <p:spPr>
          <a:xfrm>
            <a:off x="20" y="10"/>
            <a:ext cx="3910064" cy="6857990"/>
          </a:xfrm>
          <a:custGeom>
            <a:avLst/>
            <a:gdLst/>
            <a:ahLst/>
            <a:cxnLst/>
            <a:rect l="l" t="t" r="r" b="b"/>
            <a:pathLst>
              <a:path w="3910084" h="6858000">
                <a:moveTo>
                  <a:pt x="0" y="0"/>
                </a:moveTo>
                <a:lnTo>
                  <a:pt x="2996382" y="0"/>
                </a:lnTo>
                <a:lnTo>
                  <a:pt x="3563333" y="1750276"/>
                </a:lnTo>
                <a:lnTo>
                  <a:pt x="3910084" y="6054385"/>
                </a:lnTo>
                <a:lnTo>
                  <a:pt x="3791309" y="6858000"/>
                </a:lnTo>
                <a:lnTo>
                  <a:pt x="0" y="6858000"/>
                </a:lnTo>
                <a:close/>
              </a:path>
            </a:pathLst>
          </a:cu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066EE5A2-0D35-4D6A-A5C7-1CA91F740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48589" y="0"/>
            <a:ext cx="1339053" cy="6858000"/>
            <a:chOff x="2661507" y="0"/>
            <a:chExt cx="1339053" cy="68580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4DFBB771-C61C-4F38-ABBB-98A2D8476D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61507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2432BD6-3DCC-4397-BD7F-3FE84F3210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61507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blipFill dpi="0" rotWithShape="1">
              <a:blip r:embed="rId3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56AA1647-0DA6-4A17-B3E1-95D61BD547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8104360" y="0"/>
            <a:ext cx="4087640" cy="6858000"/>
            <a:chOff x="1" y="0"/>
            <a:chExt cx="4087640" cy="6858000"/>
          </a:xfrm>
          <a:effectLst>
            <a:outerShdw blurRad="381000" dist="152400" algn="ctr" rotWithShape="0">
              <a:srgbClr val="000000">
                <a:alpha val="10000"/>
              </a:srgbClr>
            </a:outerShdw>
          </a:effectLst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1F1D8352-2F00-4057-8781-E455C455B9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0"/>
              <a:ext cx="3986041" cy="6858000"/>
            </a:xfrm>
            <a:custGeom>
              <a:avLst/>
              <a:gdLst>
                <a:gd name="connsiteX0" fmla="*/ 0 w 3986041"/>
                <a:gd name="connsiteY0" fmla="*/ 0 h 6858000"/>
                <a:gd name="connsiteX1" fmla="*/ 3066495 w 3986041"/>
                <a:gd name="connsiteY1" fmla="*/ 0 h 6858000"/>
                <a:gd name="connsiteX2" fmla="*/ 3427241 w 3986041"/>
                <a:gd name="connsiteY2" fmla="*/ 1211943 h 6858000"/>
                <a:gd name="connsiteX3" fmla="*/ 3986041 w 3986041"/>
                <a:gd name="connsiteY3" fmla="*/ 4122057 h 6858000"/>
                <a:gd name="connsiteX4" fmla="*/ 3751724 w 3986041"/>
                <a:gd name="connsiteY4" fmla="*/ 6858000 h 6858000"/>
                <a:gd name="connsiteX5" fmla="*/ 0 w 3986041"/>
                <a:gd name="connsiteY5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86041" h="6858000">
                  <a:moveTo>
                    <a:pt x="0" y="0"/>
                  </a:moveTo>
                  <a:lnTo>
                    <a:pt x="3066495" y="0"/>
                  </a:lnTo>
                  <a:lnTo>
                    <a:pt x="3427241" y="1211943"/>
                  </a:lnTo>
                  <a:lnTo>
                    <a:pt x="3986041" y="4122057"/>
                  </a:lnTo>
                  <a:lnTo>
                    <a:pt x="3751724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3BE70D92-7E07-4A6F-BD82-729F71C268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748588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6" name="Zástupný symbol pro obsah 5">
            <a:extLst>
              <a:ext uri="{FF2B5EF4-FFF2-40B4-BE49-F238E27FC236}">
                <a16:creationId xmlns:a16="http://schemas.microsoft.com/office/drawing/2014/main" id="{D9D78A96-EDD0-4EEC-90C6-B1CBC4B4399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84" r="9796"/>
          <a:stretch/>
        </p:blipFill>
        <p:spPr>
          <a:xfrm>
            <a:off x="8281916" y="1"/>
            <a:ext cx="3910084" cy="6858000"/>
          </a:xfrm>
          <a:custGeom>
            <a:avLst/>
            <a:gdLst/>
            <a:ahLst/>
            <a:cxnLst/>
            <a:rect l="l" t="t" r="r" b="b"/>
            <a:pathLst>
              <a:path w="3910084" h="6858000">
                <a:moveTo>
                  <a:pt x="118775" y="0"/>
                </a:moveTo>
                <a:lnTo>
                  <a:pt x="3910084" y="0"/>
                </a:lnTo>
                <a:lnTo>
                  <a:pt x="3910084" y="6858000"/>
                </a:lnTo>
                <a:lnTo>
                  <a:pt x="913702" y="6858000"/>
                </a:lnTo>
                <a:lnTo>
                  <a:pt x="346751" y="5107724"/>
                </a:lnTo>
                <a:lnTo>
                  <a:pt x="0" y="803615"/>
                </a:lnTo>
                <a:close/>
              </a:path>
            </a:pathLst>
          </a:custGeom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id="{08D20F07-CD49-4F17-BC00-9429DA80C5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8104359" y="-2"/>
            <a:ext cx="1339053" cy="6858000"/>
            <a:chOff x="2661507" y="0"/>
            <a:chExt cx="1339053" cy="6858000"/>
          </a:xfrm>
          <a:effectLst>
            <a:outerShdw blurRad="381000" dist="152400" dir="10800000" algn="r" rotWithShape="0">
              <a:prstClr val="black">
                <a:alpha val="10000"/>
              </a:prstClr>
            </a:outerShdw>
          </a:effectLst>
        </p:grpSpPr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11F66703-4D0D-42DF-8150-991FE9F869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61507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E96840F9-95E6-4C98-BFE4-21B5954236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61507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blipFill dpi="0" rotWithShape="1">
              <a:blip r:embed="rId3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9848339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0253295-A4A4-4A8F-B672-13E318CA2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KAUPPATORI - Trhové náměstí  </a:t>
            </a:r>
          </a:p>
        </p:txBody>
      </p:sp>
      <p:pic>
        <p:nvPicPr>
          <p:cNvPr id="4" name="Zástupný symbol pro obsah 3">
            <a:extLst>
              <a:ext uri="{FF2B5EF4-FFF2-40B4-BE49-F238E27FC236}">
                <a16:creationId xmlns:a16="http://schemas.microsoft.com/office/drawing/2014/main" id="{56F779BE-3A18-4459-9242-D72BAC83EF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1580" y="1459865"/>
            <a:ext cx="8482439" cy="435133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D4EA3E08-66CD-4BC5-AF15-20803B6BFD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5200" y="1352986"/>
            <a:ext cx="7340019" cy="5505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902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3AFE8227-C443-417B-BA91-520EB1EF45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9C124A7E-4923-4DF1-A97D-6DE704DC5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43193" y="489507"/>
            <a:ext cx="3317159" cy="1655483"/>
          </a:xfrm>
        </p:spPr>
        <p:txBody>
          <a:bodyPr anchor="b">
            <a:noAutofit/>
          </a:bodyPr>
          <a:lstStyle/>
          <a:p>
            <a:pPr algn="ctr"/>
            <a:r>
              <a:rPr lang="cs-CZ" b="1" dirty="0"/>
              <a:t>FINSKÉ LÁZNĚ A KABINKY</a:t>
            </a:r>
          </a:p>
        </p:txBody>
      </p:sp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id="{298C1910-D8F7-4296-99B6-21A9591B499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2"/>
          <a:stretch/>
        </p:blipFill>
        <p:spPr>
          <a:xfrm>
            <a:off x="20" y="431"/>
            <a:ext cx="8115280" cy="6408311"/>
          </a:xfrm>
          <a:prstGeom prst="rect">
            <a:avLst/>
          </a:prstGeo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4DC7376C-A4F1-DD3B-8785-10B3B19361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43193" y="2418408"/>
            <a:ext cx="2942813" cy="3540265"/>
          </a:xfrm>
        </p:spPr>
        <p:txBody>
          <a:bodyPr>
            <a:normAutofit/>
          </a:bodyPr>
          <a:lstStyle/>
          <a:p>
            <a:r>
              <a:rPr lang="en-US" sz="2000" dirty="0" err="1"/>
              <a:t>Muži</a:t>
            </a:r>
            <a:endParaRPr lang="en-US" sz="2000" dirty="0"/>
          </a:p>
          <a:p>
            <a:r>
              <a:rPr lang="en-US" sz="2000" dirty="0" err="1"/>
              <a:t>Ženy</a:t>
            </a:r>
            <a:endParaRPr lang="en-US" sz="2000" dirty="0"/>
          </a:p>
          <a:p>
            <a:r>
              <a:rPr lang="en-US" sz="2000" dirty="0" err="1"/>
              <a:t>Bezpohlavní</a:t>
            </a:r>
            <a:endParaRPr lang="en-US" sz="20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07741FC-B544-4A6E-B831-6789D0423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6408741"/>
            <a:ext cx="12191998" cy="457202"/>
          </a:xfrm>
          <a:prstGeom prst="rect">
            <a:avLst/>
          </a:prstGeom>
          <a:gradFill>
            <a:gsLst>
              <a:gs pos="34000">
                <a:srgbClr val="000000">
                  <a:alpha val="96000"/>
                </a:srgbClr>
              </a:gs>
              <a:gs pos="100000">
                <a:schemeClr val="accent1"/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F0BE7ED-7814-4273-B18A-F26CC038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4" y="6408742"/>
            <a:ext cx="8115300" cy="449258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59000"/>
                </a:schemeClr>
              </a:gs>
              <a:gs pos="100000">
                <a:srgbClr val="000000">
                  <a:alpha val="70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861176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>
            <a:extLst>
              <a:ext uri="{FF2B5EF4-FFF2-40B4-BE49-F238E27FC236}">
                <a16:creationId xmlns:a16="http://schemas.microsoft.com/office/drawing/2014/main" id="{B8644020-B6A8-4B36-A758-710A224A769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906" y="108482"/>
            <a:ext cx="4788294" cy="6384393"/>
          </a:xfrm>
        </p:spPr>
      </p:pic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8486753F-1B6E-4703-8F22-308033E413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84289" y="499237"/>
            <a:ext cx="443484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>
                <a:latin typeface="+mj-lt"/>
              </a:rPr>
              <a:t>OLD MARKET HALL Stará tržnice</a:t>
            </a:r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A12DDF32-CFA5-40A6-B9EB-1F1B38A4F5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3042" y="2141536"/>
            <a:ext cx="5957334" cy="435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8761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A626C99-ACD4-4368-B708-83CEBC8A95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8D27902D-5CC7-4DEF-BD94-CAF805E9C9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008941"/>
            <a:ext cx="10515600" cy="84905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400" b="1" dirty="0">
                <a:latin typeface="+mj-lt"/>
              </a:rPr>
              <a:t>MASOVÁ KONZERVA – medvědí, sobí a losí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05A3F99-2CB5-4B4D-96B6-5B1E76245F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274" y="199179"/>
            <a:ext cx="11417452" cy="5656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7340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DF0BF16-3D9E-4001-9D30-EAD6A9AF93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5" name="Zástupný symbol pro obsah 14">
            <a:extLst>
              <a:ext uri="{FF2B5EF4-FFF2-40B4-BE49-F238E27FC236}">
                <a16:creationId xmlns:a16="http://schemas.microsoft.com/office/drawing/2014/main" id="{0AB2E652-7346-48C2-A748-9AD7AC1C37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227" y="365124"/>
            <a:ext cx="8535247" cy="6401435"/>
          </a:xfrm>
        </p:spPr>
      </p:pic>
      <p:pic>
        <p:nvPicPr>
          <p:cNvPr id="17" name="Obrázek 16">
            <a:extLst>
              <a:ext uri="{FF2B5EF4-FFF2-40B4-BE49-F238E27FC236}">
                <a16:creationId xmlns:a16="http://schemas.microsoft.com/office/drawing/2014/main" id="{C705A90E-F79A-4D34-8273-5CD90DF1AE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3119" y="352103"/>
            <a:ext cx="8600653" cy="6450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909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CD6A620E-3054-48DA-B644-B99BD446DCD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cs-CZ"/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DEAA3B38-BDE8-4494-ADD6-3E43EC0A6B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52616" y="1253330"/>
            <a:ext cx="5181600" cy="435133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sz="4400" b="1" dirty="0">
                <a:latin typeface="+mj-lt"/>
              </a:rPr>
              <a:t>CHRÁM ZESNUTÍ PŘESVATÉ BOHORODIČKY</a:t>
            </a:r>
          </a:p>
          <a:p>
            <a:pPr marL="0" indent="0" algn="ctr">
              <a:buNone/>
            </a:pPr>
            <a:endParaRPr lang="cs-CZ" sz="4400" b="1" dirty="0">
              <a:latin typeface="+mj-lt"/>
            </a:endParaRPr>
          </a:p>
          <a:p>
            <a:pPr marL="0" indent="0" algn="ctr">
              <a:buNone/>
            </a:pPr>
            <a:r>
              <a:rPr lang="cs-CZ" sz="4000" dirty="0">
                <a:latin typeface="+mj-lt"/>
              </a:rPr>
              <a:t>Pravoslavná katedrála finské pravoslavné církve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5091A69-4A1F-41FC-8FCF-84A7703EB4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18860"/>
            <a:ext cx="6019800" cy="6620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67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37F7FBB4-48A2-44AB-906E-8F9A7141A7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917" y="185737"/>
            <a:ext cx="9610725" cy="6486525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AFC7C5ED-8AC1-4372-8AA5-B3D056DBEE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178" y="5261133"/>
            <a:ext cx="4658360" cy="1596867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900" b="1" dirty="0">
                <a:solidFill>
                  <a:schemeClr val="bg1"/>
                </a:solidFill>
              </a:rPr>
              <a:t>SUOMENLINNA Vojenská pevnost (památka UNESCO)</a:t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608775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>
            <a:extLst>
              <a:ext uri="{FF2B5EF4-FFF2-40B4-BE49-F238E27FC236}">
                <a16:creationId xmlns:a16="http://schemas.microsoft.com/office/drawing/2014/main" id="{D94D6240-D0B6-4E61-B3F4-1A1CBD32A2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1679" y="250824"/>
            <a:ext cx="10710903" cy="5865495"/>
          </a:xfrm>
          <a:prstGeom prst="rect">
            <a:avLst/>
          </a:prstGeom>
        </p:spPr>
      </p:pic>
      <p:sp>
        <p:nvSpPr>
          <p:cNvPr id="6" name="Nadpis 5">
            <a:extLst>
              <a:ext uri="{FF2B5EF4-FFF2-40B4-BE49-F238E27FC236}">
                <a16:creationId xmlns:a16="http://schemas.microsoft.com/office/drawing/2014/main" id="{FD8AF6AC-CA0E-4778-A323-F14035676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330" y="78899"/>
            <a:ext cx="10515600" cy="1325563"/>
          </a:xfrm>
        </p:spPr>
        <p:txBody>
          <a:bodyPr/>
          <a:lstStyle/>
          <a:p>
            <a:r>
              <a:rPr lang="cs-CZ" b="1" dirty="0"/>
              <a:t>Ústřední knihovna </a:t>
            </a:r>
            <a:r>
              <a:rPr lang="cs-CZ" b="1" dirty="0" err="1"/>
              <a:t>Oodi</a:t>
            </a:r>
            <a:r>
              <a:rPr lang="cs-CZ" b="1" dirty="0"/>
              <a:t> 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213B16A8-3685-46BC-B450-01857850DE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542" y="250824"/>
            <a:ext cx="8268378" cy="6201284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E00016AF-8667-4312-B68E-3EF8FAA0F3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516" y="82921"/>
            <a:ext cx="8928240" cy="6696180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CBFAF658-DD4D-4099-B7A2-EB5D93B7F4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6321" y="78899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814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1F6AC8B-F031-6545-99A3-15973C30EA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260786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/>
              <a:t>VZDĚLÁVÁNÍ SE VYTVÁŘÍ MAXIMÁLNĚ MOŽNÝM ZPŮSOBEM PRO STUDENTY ATRAKTIVNÍ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4955674-E6BC-2D4F-B37D-F76DA606A5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Zástupný obsah 7" descr="Obsah obrázku láhev, interiér&#10;&#10;Popis byl vytvořen automaticky">
            <a:extLst>
              <a:ext uri="{FF2B5EF4-FFF2-40B4-BE49-F238E27FC236}">
                <a16:creationId xmlns:a16="http://schemas.microsoft.com/office/drawing/2014/main" id="{2A49DCB5-6E03-9344-AF9F-8FAEA56FFF8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88" y="1827028"/>
            <a:ext cx="4912784" cy="3684588"/>
          </a:xfrm>
        </p:spPr>
      </p:pic>
      <p:sp>
        <p:nvSpPr>
          <p:cNvPr id="5" name="Zástupný text 4">
            <a:extLst>
              <a:ext uri="{FF2B5EF4-FFF2-40B4-BE49-F238E27FC236}">
                <a16:creationId xmlns:a16="http://schemas.microsoft.com/office/drawing/2014/main" id="{3B04B692-8F9B-954D-A5D1-18BBEEB6E7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2" name="Obrázek 11" descr="Obsah obrázku budova, oblečení, boty, venku&#10;&#10;Popis byl vytvořen automaticky">
            <a:extLst>
              <a:ext uri="{FF2B5EF4-FFF2-40B4-BE49-F238E27FC236}">
                <a16:creationId xmlns:a16="http://schemas.microsoft.com/office/drawing/2014/main" id="{BE7C2EB8-6BFA-6C45-9BDF-D868A6DBB6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97320" y="2188284"/>
            <a:ext cx="5271294" cy="3953471"/>
          </a:xfrm>
          <a:prstGeom prst="rect">
            <a:avLst/>
          </a:prstGeom>
        </p:spPr>
      </p:pic>
      <p:pic>
        <p:nvPicPr>
          <p:cNvPr id="14" name="Obrázek 13" descr="Obsah obrázku interiér, inženýrství, snímek obrazovky, zeď&#10;&#10;Popis byl vytvořen automaticky">
            <a:extLst>
              <a:ext uri="{FF2B5EF4-FFF2-40B4-BE49-F238E27FC236}">
                <a16:creationId xmlns:a16="http://schemas.microsoft.com/office/drawing/2014/main" id="{4A3C829B-082B-3E4C-9161-FA04E8FC7E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15637" y="3173846"/>
            <a:ext cx="4144937" cy="3108703"/>
          </a:xfrm>
          <a:prstGeom prst="rect">
            <a:avLst/>
          </a:prstGeom>
        </p:spPr>
      </p:pic>
      <p:pic>
        <p:nvPicPr>
          <p:cNvPr id="10" name="Zástupný obsah 9" descr="Obsah obrázku interiér, schody, příslušenství, Hliník&#10;&#10;Popis byl vytvořen automaticky">
            <a:extLst>
              <a:ext uri="{FF2B5EF4-FFF2-40B4-BE49-F238E27FC236}">
                <a16:creationId xmlns:a16="http://schemas.microsoft.com/office/drawing/2014/main" id="{487AFA67-9446-274D-B376-4F6E254FB178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32415" y="2418630"/>
            <a:ext cx="4618305" cy="3463729"/>
          </a:xfrm>
        </p:spPr>
      </p:pic>
    </p:spTree>
    <p:extLst>
      <p:ext uri="{BB962C8B-B14F-4D97-AF65-F5344CB8AC3E}">
        <p14:creationId xmlns:p14="http://schemas.microsoft.com/office/powerpoint/2010/main" val="84456642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753A06D3-DE26-446F-8509-3A7EF4F40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874" y="1365448"/>
            <a:ext cx="3201366" cy="3387497"/>
          </a:xfrm>
        </p:spPr>
        <p:txBody>
          <a:bodyPr anchor="b">
            <a:normAutofit/>
          </a:bodyPr>
          <a:lstStyle/>
          <a:p>
            <a:pPr algn="ctr"/>
            <a:r>
              <a:rPr lang="cs-CZ" b="1" dirty="0">
                <a:solidFill>
                  <a:srgbClr val="FFFFFF"/>
                </a:solidFill>
              </a:rPr>
              <a:t>SOCIO-KULTURNÍ POSTŘEHY </a:t>
            </a:r>
            <a:br>
              <a:rPr lang="cs-CZ" b="1" dirty="0">
                <a:solidFill>
                  <a:srgbClr val="FFFFFF"/>
                </a:solidFill>
              </a:rPr>
            </a:br>
            <a:r>
              <a:rPr lang="cs-CZ" b="1" dirty="0">
                <a:solidFill>
                  <a:srgbClr val="FFFFFF"/>
                </a:solidFill>
                <a:sym typeface="Wingdings" panose="05000000000000000000" pitchFamily="2" charset="2"/>
              </a:rPr>
              <a:t></a:t>
            </a:r>
            <a:endParaRPr lang="cs-CZ" b="1" dirty="0">
              <a:solidFill>
                <a:srgbClr val="FFFFFF"/>
              </a:solidFill>
            </a:endParaRP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0F0CA61B-26E9-476D-9C25-14055F6FF1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r>
              <a:rPr lang="cs-CZ" b="1" dirty="0"/>
              <a:t>Velmi dobrá úroveň angličtiny </a:t>
            </a:r>
            <a:r>
              <a:rPr lang="cs-CZ" dirty="0"/>
              <a:t>(všechny věkové kategorie)</a:t>
            </a:r>
          </a:p>
          <a:p>
            <a:r>
              <a:rPr lang="cs-CZ" dirty="0"/>
              <a:t>Ochotní a vstřícní lidé</a:t>
            </a:r>
          </a:p>
          <a:p>
            <a:r>
              <a:rPr lang="cs-CZ" dirty="0"/>
              <a:t>Doprava – </a:t>
            </a:r>
            <a:r>
              <a:rPr lang="cs-CZ" b="1" dirty="0"/>
              <a:t>automaticky pouští chodce na přechodu</a:t>
            </a:r>
            <a:r>
              <a:rPr lang="cs-CZ" dirty="0"/>
              <a:t>, běžně zastavují před přechodem i tramvaje</a:t>
            </a:r>
          </a:p>
          <a:p>
            <a:r>
              <a:rPr lang="cs-CZ" b="1" dirty="0"/>
              <a:t>Vysoká občanská vybavenost </a:t>
            </a:r>
            <a:r>
              <a:rPr lang="cs-CZ" dirty="0"/>
              <a:t>a důraz na </a:t>
            </a:r>
            <a:r>
              <a:rPr lang="cs-CZ" b="1" dirty="0"/>
              <a:t>ochranu životního prostředí </a:t>
            </a:r>
            <a:r>
              <a:rPr lang="cs-CZ" dirty="0"/>
              <a:t>(</a:t>
            </a:r>
            <a:r>
              <a:rPr lang="cs-CZ" dirty="0" err="1"/>
              <a:t>elektroauta</a:t>
            </a:r>
            <a:r>
              <a:rPr lang="cs-CZ" dirty="0"/>
              <a:t>, </a:t>
            </a:r>
            <a:r>
              <a:rPr lang="cs-CZ" dirty="0" err="1"/>
              <a:t>elektrokola</a:t>
            </a:r>
            <a:r>
              <a:rPr lang="cs-CZ" dirty="0"/>
              <a:t> a koloběžky)</a:t>
            </a:r>
          </a:p>
          <a:p>
            <a:r>
              <a:rPr lang="cs-CZ" dirty="0"/>
              <a:t>Velmi </a:t>
            </a:r>
            <a:r>
              <a:rPr lang="cs-CZ" b="1" dirty="0"/>
              <a:t>tolerantní otevřený přístup k různým menšinám </a:t>
            </a:r>
            <a:r>
              <a:rPr lang="cs-CZ" dirty="0"/>
              <a:t>(LGBT kavárny, nebinární kabinky apod.)</a:t>
            </a:r>
          </a:p>
          <a:p>
            <a:pPr marL="0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23533969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B33FCB9-0826-4810-8D7A-7F1A6365F7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20" y="218440"/>
            <a:ext cx="12120880" cy="6858000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6D0B65F2-490C-423C-86E0-2D02EE70B450}"/>
              </a:ext>
            </a:extLst>
          </p:cNvPr>
          <p:cNvSpPr txBox="1"/>
          <p:nvPr/>
        </p:nvSpPr>
        <p:spPr>
          <a:xfrm>
            <a:off x="3866896" y="5870119"/>
            <a:ext cx="795057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>
                <a:solidFill>
                  <a:schemeClr val="bg1"/>
                </a:solidFill>
              </a:rPr>
              <a:t>DĚKUJEME VÁM ZA POZORNOST!</a:t>
            </a:r>
          </a:p>
        </p:txBody>
      </p:sp>
    </p:spTree>
    <p:extLst>
      <p:ext uri="{BB962C8B-B14F-4D97-AF65-F5344CB8AC3E}">
        <p14:creationId xmlns:p14="http://schemas.microsoft.com/office/powerpoint/2010/main" val="229615941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</TotalTime>
  <Words>760</Words>
  <Application>Microsoft Office PowerPoint</Application>
  <PresentationFormat>Širokoúhlá obrazovka</PresentationFormat>
  <Paragraphs>82</Paragraphs>
  <Slides>32</Slides>
  <Notes>1</Notes>
  <HiddenSlides>0</HiddenSlides>
  <MMClips>1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Arial</vt:lpstr>
      <vt:lpstr>Calibri</vt:lpstr>
      <vt:lpstr>Calibri Light</vt:lpstr>
      <vt:lpstr>Wingdings</vt:lpstr>
      <vt:lpstr>Motiv Office</vt:lpstr>
      <vt:lpstr>Stínování Finsko   duben 7. 4.–12. 4. 2024</vt:lpstr>
      <vt:lpstr>Prezentace aplikace PowerPoint</vt:lpstr>
      <vt:lpstr>FINSKO</vt:lpstr>
      <vt:lpstr>CAREERIA</vt:lpstr>
      <vt:lpstr>VANTAA (Helsinky)</vt:lpstr>
      <vt:lpstr>VANTAA (Helsinky)</vt:lpstr>
      <vt:lpstr>Prezentace aplikace PowerPoint</vt:lpstr>
      <vt:lpstr>VANTAA Riina a  Laura  </vt:lpstr>
      <vt:lpstr>Prezentace aplikace PowerPoint</vt:lpstr>
      <vt:lpstr>VANTAA - Škola, společné prostory a třída</vt:lpstr>
      <vt:lpstr>NOTEBOOKY nahradily učebnice a sešity</vt:lpstr>
      <vt:lpstr>Prezentace aplikace PowerPoint</vt:lpstr>
      <vt:lpstr>Prezentace aplikace PowerPoint</vt:lpstr>
      <vt:lpstr>PORVOO Vybavení třídy</vt:lpstr>
      <vt:lpstr>ROZVRH HODIN A DELŠÍ PŘESTÁVKY</vt:lpstr>
      <vt:lpstr>CO VYSTIHUJE FINSKÝ VZDĚLÁVACÍ SYSTÉM …</vt:lpstr>
      <vt:lpstr>CO VYSTIHUJE FINSKÝ VZDĚLÁVACÍ SYSTÉM …</vt:lpstr>
      <vt:lpstr>HODNOCENÍ  aneb „NEZNÁMKOVÁNÍ“</vt:lpstr>
      <vt:lpstr>FINŠTINA…</vt:lpstr>
      <vt:lpstr>TROCHU FINSKÉ KULTURY A HISTORIE ....</vt:lpstr>
      <vt:lpstr>VYPJATÁ VOJENSKÁ SITUACE MEZI FINSKEM A RUSKEM</vt:lpstr>
      <vt:lpstr>KAUPPATORI - Trhové náměstí  </vt:lpstr>
      <vt:lpstr>FINSKÉ LÁZNĚ A KABINKY</vt:lpstr>
      <vt:lpstr>Prezentace aplikace PowerPoint</vt:lpstr>
      <vt:lpstr>Prezentace aplikace PowerPoint</vt:lpstr>
      <vt:lpstr>Prezentace aplikace PowerPoint</vt:lpstr>
      <vt:lpstr>Prezentace aplikace PowerPoint</vt:lpstr>
      <vt:lpstr>SUOMENLINNA Vojenská pevnost (památka UNESCO) </vt:lpstr>
      <vt:lpstr>Ústřední knihovna Oodi </vt:lpstr>
      <vt:lpstr>VZDĚLÁVÁNÍ SE VYTVÁŘÍ MAXIMÁLNĚ MOŽNÝM ZPŮSOBEM PRO STUDENTY ATRAKTIVNÍ</vt:lpstr>
      <vt:lpstr>SOCIO-KULTURNÍ POSTŘEHY  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Hlavackova Simona</dc:creator>
  <cp:lastModifiedBy>Herudkova Klara</cp:lastModifiedBy>
  <cp:revision>45</cp:revision>
  <dcterms:created xsi:type="dcterms:W3CDTF">2024-04-11T17:07:40Z</dcterms:created>
  <dcterms:modified xsi:type="dcterms:W3CDTF">2026-10-12T09:11:59Z</dcterms:modified>
</cp:coreProperties>
</file>