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1" r:id="rId6"/>
    <p:sldId id="262" r:id="rId7"/>
    <p:sldId id="271" r:id="rId8"/>
    <p:sldId id="270" r:id="rId9"/>
    <p:sldId id="268" r:id="rId10"/>
    <p:sldId id="267" r:id="rId11"/>
    <p:sldId id="265" r:id="rId12"/>
    <p:sldId id="263" r:id="rId13"/>
    <p:sldId id="272" r:id="rId14"/>
    <p:sldId id="273" r:id="rId15"/>
    <p:sldId id="275" r:id="rId16"/>
    <p:sldId id="274" r:id="rId17"/>
    <p:sldId id="276" r:id="rId18"/>
    <p:sldId id="277" r:id="rId19"/>
    <p:sldId id="278" r:id="rId20"/>
    <p:sldId id="279" r:id="rId21"/>
    <p:sldId id="282" r:id="rId22"/>
    <p:sldId id="280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F0DC4B-EA8D-457E-A4D4-09C6A108C6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6DDB728-AB1E-40FC-A1BD-EC398CBD00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409241-513F-4595-AF5F-54D57555B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130DB-ABA3-4698-947E-2944D2710A06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82225E-8E22-4F85-84C4-5BD9E3C83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0E69337-2053-42DF-B704-FCF03ABD6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8937-C5BD-4489-B15D-AF9F14FA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5604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C57A81-981E-433D-85F1-296C1FE86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428C37E-2818-440F-B65D-5552D56AC3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800EDF6-8ACD-475F-922B-BC2B5F39F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130DB-ABA3-4698-947E-2944D2710A06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3F28F38-878B-4D8B-8C9D-207742DB8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FFE418C-AB74-4891-AF06-59F3B7788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8937-C5BD-4489-B15D-AF9F14FA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124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D20E6D-25F4-4396-8A50-7B3D3A884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8BA63991-03EE-49D3-8ABC-7BFD04D25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D4AA9E3-55DD-4850-AFB9-5F6F60F75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130DB-ABA3-4698-947E-2944D2710A06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32FD23E-B796-4F74-B792-A5976422A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5099C9F-4085-4BEC-B674-7B04767B6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8937-C5BD-4489-B15D-AF9F14FA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9256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82AE4D-3F9F-4B56-8AA2-05A3826FB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FDBD117-6C40-4AD4-97A1-038792EEE9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BA3F661E-DE67-4E92-BFBA-15EDAE714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7171014-6198-426B-8FFB-A1AC86DFF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130DB-ABA3-4698-947E-2944D2710A06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95AA084-E7BA-491E-8BD7-F940F1CF3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2913EDE-E271-40D1-A5AD-C7AA8DC61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8937-C5BD-4489-B15D-AF9F14FA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912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C7CFFD-F546-4C43-8D81-9029D079D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9A045BFD-FFDA-44FA-9A9A-877032DED7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C7FBD09-8963-40C9-BAEE-52B44C6C5C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9AFA2200-F43E-4B3E-A718-35169A2073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D1E9056E-0397-4783-830B-3617D16E33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49FA19F-577F-425F-A151-856BBF628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130DB-ABA3-4698-947E-2944D2710A06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9A62B0F-C960-4338-8D25-6350AC3FD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E15E9A4-0A6A-4B71-9B59-EBF000A85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8937-C5BD-4489-B15D-AF9F14FA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1854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5E3CC1-E20C-4161-BB28-501831BF8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2DBCEF8-E3FB-4582-923E-898AB1D6B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130DB-ABA3-4698-947E-2944D2710A06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09589DD-85A0-4C2A-A238-DED1CCFBC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779CD8E-6850-4112-B93E-CF7375067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8937-C5BD-4489-B15D-AF9F14FA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499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45BDC1B-D47A-494F-B7A1-7F47D8E2A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130DB-ABA3-4698-947E-2944D2710A06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0CAB4CE-0B8A-4E4F-B7C9-8A25683F7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DE12FB3-98A1-4AA9-B821-53713172C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8937-C5BD-4489-B15D-AF9F14FA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223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07F820-CA86-4427-9DBF-FC773D803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3FF6486-6D13-4A77-B2D2-84C0A1D941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832AEF52-3186-4C5B-B596-2F8D7A27FA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3B3925A-D7BB-45E2-A94A-8ACE01C1C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130DB-ABA3-4698-947E-2944D2710A06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BA6B59D-1698-4765-A4CD-DA67BC747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4EB671C-E2A6-4391-8131-71417E07A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8937-C5BD-4489-B15D-AF9F14FA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6455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A22E67-103E-4150-A739-6713A5767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ED7EE7A-6854-4264-9790-D1B790FDCC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10677A89-B28A-4576-BEB3-37E85A37B3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A0C5B1D-5C74-469A-BB26-8D5ACB645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130DB-ABA3-4698-947E-2944D2710A06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7780E32-6630-448D-9454-78DED15CE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ED78A32-4929-424E-A285-62AADC3A4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8937-C5BD-4489-B15D-AF9F14FA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444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322D1C-C39F-48B2-BD04-368CADF6B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5D52057-A9ED-4E54-9D99-42C3FE4C63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266B2C3-5BDE-4B26-B6DF-CBCE78444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130DB-ABA3-4698-947E-2944D2710A06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BB312D-8AF5-42FB-81BB-2201E5E5E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4D86759-8582-4B47-97EF-8DE5C3170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8937-C5BD-4489-B15D-AF9F14FA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38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94A81C2-A604-4452-8AA2-DADF63B7A8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4FE9351-17C8-4A0C-B96B-319E1EC1D9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A0D14B3-CD95-4CF4-9476-C77ED787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130DB-ABA3-4698-947E-2944D2710A06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443377C-9FA1-4C54-B6F3-FB22F9F9C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A98CC3-A5E3-4ABE-B071-C83E64B42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8937-C5BD-4489-B15D-AF9F14FA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6185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FD69444-6CDE-4FBB-8BED-634827BD4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906670F2-F779-4035-AD68-3F9E7D556F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04DAAD8-42D9-4875-89AE-6DC79DC9A3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130DB-ABA3-4698-947E-2944D2710A06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03746EA-3C10-4BA2-ABDB-A512B4C815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60E80A9-F254-479B-B1A6-B17B0A1719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A8937-C5BD-4489-B15D-AF9F14FA2A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309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cs.wikipedia.org/wiki/%C5%A0pan%C4%9Blsk%C3%BD_vzd%C4%9Bl%C3%A1vac%C3%AD_syst%C3%A9m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C90D053-DFE3-4481-86FE-5AADED8D5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0114" y="414696"/>
            <a:ext cx="4345858" cy="2756463"/>
          </a:xfrm>
        </p:spPr>
        <p:txBody>
          <a:bodyPr>
            <a:normAutofit/>
          </a:bodyPr>
          <a:lstStyle/>
          <a:p>
            <a:r>
              <a:rPr lang="cs-CZ" b="1" dirty="0"/>
              <a:t>Erasmus + Španělsko</a:t>
            </a:r>
            <a:br>
              <a:rPr lang="cs-CZ" b="1" dirty="0"/>
            </a:br>
            <a:r>
              <a:rPr lang="cs-CZ" sz="4800" b="1" dirty="0"/>
              <a:t>Job </a:t>
            </a:r>
            <a:r>
              <a:rPr lang="cs-CZ" sz="4800" b="1" dirty="0" err="1"/>
              <a:t>Shadowing</a:t>
            </a:r>
            <a:endParaRPr lang="cs-CZ" b="1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94E1547-AE4E-497A-B1D6-09DFE2A22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11396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Vyučující : Mgr. Petra Bártů, Mgr. Jana Vašinová</a:t>
            </a:r>
          </a:p>
          <a:p>
            <a:r>
              <a:rPr lang="cs-CZ" dirty="0"/>
              <a:t>Termín: 13. – 18. 4. 2026</a:t>
            </a:r>
          </a:p>
          <a:p>
            <a:r>
              <a:rPr lang="cs-CZ" dirty="0"/>
              <a:t>Předměty: přírodní vědy</a:t>
            </a:r>
          </a:p>
          <a:p>
            <a:r>
              <a:rPr lang="cs-CZ" dirty="0"/>
              <a:t>Téma: Odpady a energie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938D203-EE77-4D40-81A0-C0185B907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8702" y="0"/>
            <a:ext cx="3086100" cy="685800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28271C42-74A0-49C6-86FC-DA40AEE5E4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12" y="5805538"/>
            <a:ext cx="5016617" cy="105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194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840169-2BD6-402B-84CD-F929A80C4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1. Cíl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E884C56-EE2F-456C-9A6C-76D07888A5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Stáž v rámci programu Erasmus+ ve Španělsku byla zaměřena na problematiku odpadů a energie ve školním prostředí.</a:t>
            </a:r>
          </a:p>
          <a:p>
            <a:pPr algn="just"/>
            <a:r>
              <a:rPr lang="cs-CZ" dirty="0"/>
              <a:t> Přinesla inspiraci pro výuku přírodních věd, zejména v oblasti environmentální výchovy a využití cizího jazyka v nejazykových předmětech, ukázala praktické způsoby, jak zapojit žáky do udržitelného chování. </a:t>
            </a:r>
          </a:p>
          <a:p>
            <a:pPr algn="just"/>
            <a:r>
              <a:rPr lang="cs-CZ" dirty="0"/>
              <a:t>Získané zkušenosti budou využity ke zkvalitnění výuky i k rozvoji ekologických aktivit na škole.</a:t>
            </a:r>
          </a:p>
        </p:txBody>
      </p:sp>
    </p:spTree>
    <p:extLst>
      <p:ext uri="{BB962C8B-B14F-4D97-AF65-F5344CB8AC3E}">
        <p14:creationId xmlns:p14="http://schemas.microsoft.com/office/powerpoint/2010/main" val="3602796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6E7652-4DEC-42A2-9ACB-5AFC337C6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2. Hostitelská škola</a:t>
            </a:r>
          </a:p>
        </p:txBody>
      </p:sp>
      <p:pic>
        <p:nvPicPr>
          <p:cNvPr id="6" name="Zástupný symbol pro obsah 5">
            <a:extLst>
              <a:ext uri="{FF2B5EF4-FFF2-40B4-BE49-F238E27FC236}">
                <a16:creationId xmlns:a16="http://schemas.microsoft.com/office/drawing/2014/main" id="{C0CFAFC0-ADCA-45F9-B5E8-BB55BA817E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613402" y="2594009"/>
            <a:ext cx="2650589" cy="5877393"/>
          </a:xfr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1AB84919-1790-4632-B267-1F80B6E2C2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0" t="10543" r="16869" b="23115"/>
          <a:stretch/>
        </p:blipFill>
        <p:spPr>
          <a:xfrm>
            <a:off x="7572292" y="0"/>
            <a:ext cx="4619708" cy="3252084"/>
          </a:xfrm>
          <a:prstGeom prst="rect">
            <a:avLst/>
          </a:prstGeom>
        </p:spPr>
      </p:pic>
      <p:sp>
        <p:nvSpPr>
          <p:cNvPr id="9" name="Zástupný symbol pro obsah 2">
            <a:extLst>
              <a:ext uri="{FF2B5EF4-FFF2-40B4-BE49-F238E27FC236}">
                <a16:creationId xmlns:a16="http://schemas.microsoft.com/office/drawing/2014/main" id="{F78FEDE1-4648-4428-8AC8-A69931343952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6548562" cy="2038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/>
              <a:t>Typ školy:</a:t>
            </a:r>
            <a:r>
              <a:rPr lang="cs-CZ" dirty="0"/>
              <a:t> střední škola </a:t>
            </a:r>
          </a:p>
          <a:p>
            <a:r>
              <a:rPr lang="cs-CZ" b="1" dirty="0"/>
              <a:t>Lokalita</a:t>
            </a:r>
            <a:r>
              <a:rPr lang="cs-CZ" b="1"/>
              <a:t>:</a:t>
            </a:r>
            <a:r>
              <a:rPr lang="cs-CZ"/>
              <a:t> Kastilie </a:t>
            </a:r>
            <a:r>
              <a:rPr lang="cs-CZ" dirty="0"/>
              <a:t>a León</a:t>
            </a:r>
          </a:p>
          <a:p>
            <a:r>
              <a:rPr lang="cs-CZ" b="1" dirty="0"/>
              <a:t>Studium:</a:t>
            </a:r>
            <a:r>
              <a:rPr lang="cs-CZ" dirty="0"/>
              <a:t> nabízí vzdělání ve více stupních (1.–4. ročník + specializované ročníky) </a:t>
            </a:r>
          </a:p>
          <a:p>
            <a:pPr algn="just"/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29ED1CFF-40D3-41A7-BAEF-AB0A2FD6C4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3845" y="0"/>
            <a:ext cx="5158155" cy="4101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61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A33894-80D5-4A2D-9D10-268483E76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3. Organizace výuky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6B9B731-E617-4EA2-AA37-470F2205E2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Moduly 50 minut</a:t>
            </a:r>
          </a:p>
          <a:p>
            <a:r>
              <a:rPr lang="cs-CZ" dirty="0"/>
              <a:t>6 modulů za den</a:t>
            </a:r>
          </a:p>
          <a:p>
            <a:r>
              <a:rPr lang="cs-CZ" dirty="0"/>
              <a:t>Začátek výuky 8:30, přestávky 2x 5 minut, 2x 20 minut </a:t>
            </a:r>
          </a:p>
          <a:p>
            <a:r>
              <a:rPr lang="cs-CZ" dirty="0"/>
              <a:t>Oběd vlastní či po skončení školy doma</a:t>
            </a:r>
          </a:p>
          <a:p>
            <a:r>
              <a:rPr lang="cs-CZ" dirty="0"/>
              <a:t>Svoz autobusem/dodávkou před školu</a:t>
            </a:r>
          </a:p>
          <a:p>
            <a:r>
              <a:rPr lang="cs-CZ" dirty="0"/>
              <a:t>Hodnocení bodově 0 až 10</a:t>
            </a:r>
          </a:p>
          <a:p>
            <a:r>
              <a:rPr lang="cs-CZ" dirty="0"/>
              <a:t>Domácí příprava – odevzdání 5 bodů + 5 bodů za prezentaci</a:t>
            </a:r>
          </a:p>
          <a:p>
            <a:r>
              <a:rPr lang="cs-CZ" dirty="0"/>
              <a:t>4 roky s označením ESO jsou povinné, další dva volitelné dle preferencí – příprava na univerzitu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0438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431326-C45A-4BFB-9CEC-800BC09EF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4. Školský systém ve Španělsku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D2FE530-5ABF-4432-B8DA-3C0090ED8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b="1" dirty="0"/>
              <a:t>Předškolní</a:t>
            </a:r>
            <a:r>
              <a:rPr lang="cs-CZ" dirty="0"/>
              <a:t> stupeň - nepovinné</a:t>
            </a:r>
          </a:p>
          <a:p>
            <a:pPr lvl="1"/>
            <a:r>
              <a:rPr lang="cs-CZ" dirty="0"/>
              <a:t>Od 3 měsíců do 3 let</a:t>
            </a:r>
          </a:p>
          <a:p>
            <a:pPr lvl="1"/>
            <a:r>
              <a:rPr lang="cs-CZ" dirty="0"/>
              <a:t>Od 3 – 6 let</a:t>
            </a:r>
          </a:p>
          <a:p>
            <a:r>
              <a:rPr lang="cs-CZ" b="1" dirty="0"/>
              <a:t>Primární</a:t>
            </a:r>
            <a:r>
              <a:rPr lang="cs-CZ" dirty="0"/>
              <a:t> školství – povinné pro všechny</a:t>
            </a:r>
          </a:p>
          <a:p>
            <a:pPr lvl="1"/>
            <a:r>
              <a:rPr lang="cs-CZ" dirty="0"/>
              <a:t>Od 6-12 let </a:t>
            </a:r>
          </a:p>
          <a:p>
            <a:r>
              <a:rPr lang="cs-CZ" b="1" dirty="0"/>
              <a:t>Sekundární</a:t>
            </a:r>
            <a:r>
              <a:rPr lang="cs-CZ" dirty="0"/>
              <a:t> školství – 3 stupně</a:t>
            </a:r>
          </a:p>
          <a:p>
            <a:pPr lvl="1"/>
            <a:r>
              <a:rPr lang="cs-CZ" u="sng" dirty="0"/>
              <a:t>Povinné</a:t>
            </a:r>
            <a:r>
              <a:rPr lang="cs-CZ" dirty="0"/>
              <a:t> sekundární – 12-16 let</a:t>
            </a:r>
          </a:p>
          <a:p>
            <a:pPr lvl="2"/>
            <a:r>
              <a:rPr lang="cs-CZ" dirty="0"/>
              <a:t>dva roky rozšířené obecné výuky a následuje etapa dle výběru a preferencí studenta</a:t>
            </a:r>
          </a:p>
          <a:p>
            <a:pPr lvl="2"/>
            <a:r>
              <a:rPr lang="cs-CZ" dirty="0"/>
              <a:t>Po splnění všech předmětů se student rozhodne zda jít na </a:t>
            </a:r>
            <a:r>
              <a:rPr lang="cs-CZ" dirty="0" err="1"/>
              <a:t>Bachillerato</a:t>
            </a:r>
            <a:r>
              <a:rPr lang="cs-CZ" dirty="0"/>
              <a:t> nebo odbornou školu</a:t>
            </a:r>
          </a:p>
          <a:p>
            <a:pPr lvl="1"/>
            <a:r>
              <a:rPr lang="cs-CZ" u="sng" dirty="0" err="1"/>
              <a:t>Bachillerato</a:t>
            </a:r>
            <a:r>
              <a:rPr lang="cs-CZ" dirty="0"/>
              <a:t> – 16-18let</a:t>
            </a:r>
          </a:p>
          <a:p>
            <a:pPr lvl="2"/>
            <a:r>
              <a:rPr lang="cs-CZ" dirty="0"/>
              <a:t>následný stupeň sekundárního vzdělání trvající 2 roky – příprava na univerzitu</a:t>
            </a:r>
          </a:p>
          <a:p>
            <a:pPr lvl="1"/>
            <a:r>
              <a:rPr lang="cs-CZ" u="sng" dirty="0"/>
              <a:t>Střední odborná škola</a:t>
            </a:r>
            <a:r>
              <a:rPr lang="cs-CZ" dirty="0"/>
              <a:t>– 16-18let</a:t>
            </a:r>
          </a:p>
          <a:p>
            <a:pPr lvl="2"/>
            <a:r>
              <a:rPr lang="cs-CZ" dirty="0"/>
              <a:t>Odborná příprava pro výkon povolání zahrnující také praxi v podnicích.</a:t>
            </a:r>
          </a:p>
          <a:p>
            <a:r>
              <a:rPr lang="cs-CZ" b="1" dirty="0"/>
              <a:t>Vyšší</a:t>
            </a:r>
            <a:r>
              <a:rPr lang="cs-CZ" dirty="0"/>
              <a:t> odborné školství – dvouleté studium</a:t>
            </a:r>
          </a:p>
          <a:p>
            <a:r>
              <a:rPr lang="cs-CZ" b="1" dirty="0"/>
              <a:t>Univerzitní</a:t>
            </a:r>
            <a:r>
              <a:rPr lang="cs-CZ" dirty="0"/>
              <a:t> školství</a:t>
            </a:r>
          </a:p>
          <a:p>
            <a:pPr lvl="1"/>
            <a:r>
              <a:rPr lang="cs-CZ" dirty="0"/>
              <a:t>Studium 3-4 roky – srovnatelné s naším titulem Bc.</a:t>
            </a:r>
          </a:p>
          <a:p>
            <a:pPr lvl="1"/>
            <a:r>
              <a:rPr lang="cs-CZ" dirty="0"/>
              <a:t>Další studium 1-2 roky – srovnatelné s Mgr.</a:t>
            </a:r>
          </a:p>
          <a:p>
            <a:pPr lvl="1"/>
            <a:endParaRPr lang="cs-CZ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</p:spTree>
    <p:extLst>
      <p:ext uri="{BB962C8B-B14F-4D97-AF65-F5344CB8AC3E}">
        <p14:creationId xmlns:p14="http://schemas.microsoft.com/office/powerpoint/2010/main" val="1081228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41D08C-EE2C-4684-9D41-35071B8B1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5. Stínování</a:t>
            </a:r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F6C410DC-AC7E-4BC9-B616-360CD5368C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004" y="1690688"/>
            <a:ext cx="9648619" cy="4351338"/>
          </a:xfrm>
        </p:spPr>
      </p:pic>
    </p:spTree>
    <p:extLst>
      <p:ext uri="{BB962C8B-B14F-4D97-AF65-F5344CB8AC3E}">
        <p14:creationId xmlns:p14="http://schemas.microsoft.com/office/powerpoint/2010/main" val="3850941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F1FFCE4-F041-47D9-A535-E4B171DF9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5. Stínování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67DAA80-C1FE-44D9-87A0-2A2298FD8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0EA06C6-8714-444E-BD41-6F9A05E429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64"/>
          <a:stretch/>
        </p:blipFill>
        <p:spPr>
          <a:xfrm>
            <a:off x="5384475" y="188736"/>
            <a:ext cx="3910600" cy="6549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57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43DE93-44F4-49CF-8C22-96C2AC475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5. Stínování – biologická cvičení</a:t>
            </a:r>
            <a:br>
              <a:rPr lang="cs-CZ" dirty="0"/>
            </a:br>
            <a:r>
              <a:rPr lang="cs-CZ" dirty="0"/>
              <a:t>příprava na univerzitu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515D1FE-A531-4497-9B42-A9DC43BABE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058"/>
          <a:stretch/>
        </p:blipFill>
        <p:spPr>
          <a:xfrm>
            <a:off x="4871003" y="1795642"/>
            <a:ext cx="3086100" cy="465946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E9C5387-BBE4-4E68-B905-1986572193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4493" y="0"/>
            <a:ext cx="3092824" cy="6858000"/>
          </a:xfrm>
          <a:prstGeom prst="rect">
            <a:avLst/>
          </a:prstGeom>
        </p:spPr>
      </p:pic>
      <p:sp>
        <p:nvSpPr>
          <p:cNvPr id="7" name="Zástupný symbol pro obsah 6">
            <a:extLst>
              <a:ext uri="{FF2B5EF4-FFF2-40B4-BE49-F238E27FC236}">
                <a16:creationId xmlns:a16="http://schemas.microsoft.com/office/drawing/2014/main" id="{DAAAB733-3DF8-450B-9549-01AB185FD6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Pitva srdce zvěře</a:t>
            </a:r>
          </a:p>
        </p:txBody>
      </p:sp>
    </p:spTree>
    <p:extLst>
      <p:ext uri="{BB962C8B-B14F-4D97-AF65-F5344CB8AC3E}">
        <p14:creationId xmlns:p14="http://schemas.microsoft.com/office/powerpoint/2010/main" val="3083788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4482AF-1095-49FD-AE2F-2DBBF3EF4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5. stínování-prezentace domácího úkolu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D2CEE1B5-B9DA-4C4F-81E6-DB33981D38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180" y="1825625"/>
            <a:ext cx="966964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0591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C5FEF2B-35D9-4C91-B32E-64C33138E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5. Stínování – s kolegy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63FB4A7-3654-4DDF-ABB1-550884119D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59B27DB-1829-4756-8952-868147DE3D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01" b="13971"/>
          <a:stretch/>
        </p:blipFill>
        <p:spPr>
          <a:xfrm>
            <a:off x="4263341" y="1404441"/>
            <a:ext cx="3092824" cy="500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4210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491153-A7BB-46E9-BE96-8A9CECBE1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5. Stínování – trávení přestávky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DBEE7BC-F6D9-4400-8BCD-A62F97769A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461F1EB-29E0-4B5E-86C8-257CD5DEE1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831" y="1544541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260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96C17A-8978-4886-A940-A06BD9E93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6. </a:t>
            </a:r>
            <a:r>
              <a:rPr lang="cs-CZ"/>
              <a:t>Závěr a přínosy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3735399-3F57-434A-8095-2C71387D4BD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12249" y="1998051"/>
            <a:ext cx="11117109" cy="3733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2400" b="1" dirty="0"/>
              <a:t>Osobní přínos</a:t>
            </a:r>
            <a:endParaRPr lang="cs-CZ" sz="2400" dirty="0"/>
          </a:p>
          <a:p>
            <a:pPr lvl="1"/>
            <a:r>
              <a:rPr lang="cs-CZ" sz="2000" dirty="0"/>
              <a:t>rozvoj flexibility a schopnosti přizpůsobit se novému prostředí </a:t>
            </a:r>
          </a:p>
          <a:p>
            <a:pPr lvl="1"/>
            <a:r>
              <a:rPr lang="cs-CZ" sz="2000" dirty="0"/>
              <a:t>překonání jazykové bariéry a větší sebejistota v komunikaci </a:t>
            </a:r>
          </a:p>
          <a:p>
            <a:pPr lvl="1"/>
            <a:r>
              <a:rPr lang="cs-CZ" sz="2000" dirty="0"/>
              <a:t>poznání španělské kultury a každodenního života </a:t>
            </a:r>
          </a:p>
          <a:p>
            <a:pPr lvl="1"/>
            <a:r>
              <a:rPr lang="cs-CZ" sz="2000" dirty="0"/>
              <a:t>inspirace k ekologičtějšímu způsobu života</a:t>
            </a:r>
          </a:p>
          <a:p>
            <a:r>
              <a:rPr lang="cs-CZ" sz="2400" b="1" dirty="0"/>
              <a:t>Pedagogický přínos</a:t>
            </a:r>
            <a:endParaRPr lang="cs-CZ" sz="2400" dirty="0"/>
          </a:p>
          <a:p>
            <a:pPr lvl="1"/>
            <a:r>
              <a:rPr lang="cs-CZ" sz="2000" dirty="0"/>
              <a:t>možnost pozorovat </a:t>
            </a:r>
            <a:r>
              <a:rPr lang="cs-CZ" sz="2000" b="1" dirty="0"/>
              <a:t>jiné přístupy ke vzdělávání a práci s dětmi</a:t>
            </a:r>
            <a:r>
              <a:rPr lang="cs-CZ" sz="2000" dirty="0"/>
              <a:t> </a:t>
            </a:r>
          </a:p>
          <a:p>
            <a:pPr lvl="1"/>
            <a:r>
              <a:rPr lang="cs-CZ" sz="2000" dirty="0"/>
              <a:t>poznání praktických a názorných metod ve výuce biologie a ekologie</a:t>
            </a:r>
          </a:p>
          <a:p>
            <a:pPr lvl="1"/>
            <a:r>
              <a:rPr lang="cs-CZ" sz="2000" dirty="0"/>
              <a:t>zkušenost s mezinárodním prostředím a možností </a:t>
            </a:r>
            <a:r>
              <a:rPr lang="cs-CZ" sz="2000" b="1" dirty="0"/>
              <a:t>sdílení zkušeností mezi pedagogy z různých zemí</a:t>
            </a:r>
            <a:endParaRPr lang="cs-CZ" sz="20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26572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B0EB29-275A-4E09-9EFF-4F97FB5BC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Historický </a:t>
            </a:r>
            <a:r>
              <a:rPr lang="cs-CZ" dirty="0" err="1"/>
              <a:t>Burgos</a:t>
            </a:r>
            <a:endParaRPr lang="cs-CZ" dirty="0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5892EA39-AF27-477F-9B9B-77D16F4AF3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918" y="1327233"/>
            <a:ext cx="2431595" cy="5403546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F4F7A4F-7BBC-4741-B2D2-49F2283676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389" y="0"/>
            <a:ext cx="30861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498CDF5A-0DB4-4F80-B175-A6B6ADBC4727}"/>
              </a:ext>
            </a:extLst>
          </p:cNvPr>
          <p:cNvSpPr/>
          <p:nvPr/>
        </p:nvSpPr>
        <p:spPr>
          <a:xfrm>
            <a:off x="8515848" y="2496710"/>
            <a:ext cx="3411110" cy="15823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Katedrála Panny Marie</a:t>
            </a:r>
          </a:p>
        </p:txBody>
      </p:sp>
    </p:spTree>
    <p:extLst>
      <p:ext uri="{BB962C8B-B14F-4D97-AF65-F5344CB8AC3E}">
        <p14:creationId xmlns:p14="http://schemas.microsoft.com/office/powerpoint/2010/main" val="4037237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1E025FA-0C5C-4B7A-922B-E4BDB4A5D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Historický </a:t>
            </a:r>
            <a:r>
              <a:rPr lang="cs-CZ" dirty="0" err="1"/>
              <a:t>Burgos</a:t>
            </a:r>
            <a:r>
              <a:rPr lang="cs-CZ" dirty="0"/>
              <a:t> – centrum města</a:t>
            </a:r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48EBBBA3-5814-4BF1-81D9-FCF89D089F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763" y="1825625"/>
            <a:ext cx="1958102" cy="4351338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62F3F0D2-7ADB-452B-B6C2-A6C35CC93E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962" y="1359673"/>
            <a:ext cx="2474247" cy="5498327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B844157D-DB4D-4834-A23F-FB31C688DE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027" y="1423283"/>
            <a:ext cx="2450951" cy="5434717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6A66E504-885E-4DC2-8FAC-63E4C84FED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29" y="1635974"/>
            <a:ext cx="7951678" cy="358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480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2F96A9D-1E15-4EF5-8EDC-3FB120649E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3ECFCE3-666A-4AA5-B358-F459636F5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59647"/>
            <a:ext cx="12192000" cy="5498353"/>
          </a:xfrm>
          <a:prstGeom prst="rect">
            <a:avLst/>
          </a:prstGeom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34993F28-DB5D-4DDB-BA4F-C2E85477D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cs-CZ" dirty="0"/>
              <a:t>Historický </a:t>
            </a:r>
            <a:r>
              <a:rPr lang="cs-CZ" dirty="0" err="1"/>
              <a:t>Burgos</a:t>
            </a:r>
            <a:r>
              <a:rPr lang="cs-CZ" dirty="0"/>
              <a:t> – centrum města</a:t>
            </a:r>
          </a:p>
        </p:txBody>
      </p:sp>
    </p:spTree>
    <p:extLst>
      <p:ext uri="{BB962C8B-B14F-4D97-AF65-F5344CB8AC3E}">
        <p14:creationId xmlns:p14="http://schemas.microsoft.com/office/powerpoint/2010/main" val="1057746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0EE1A02-A8AD-44C5-A176-20055CD01B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D1BAB5B-12D7-4459-A135-C90F479476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59647"/>
            <a:ext cx="12192000" cy="5498353"/>
          </a:xfrm>
          <a:prstGeom prst="rect">
            <a:avLst/>
          </a:prstGeom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4E29CF76-E9CE-4280-86AB-91BBD9F0C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cs-CZ" dirty="0"/>
              <a:t>Historický </a:t>
            </a:r>
            <a:r>
              <a:rPr lang="cs-CZ" dirty="0" err="1"/>
              <a:t>Burgos</a:t>
            </a:r>
            <a:r>
              <a:rPr lang="cs-CZ" dirty="0"/>
              <a:t> – centrum města</a:t>
            </a:r>
          </a:p>
        </p:txBody>
      </p:sp>
    </p:spTree>
    <p:extLst>
      <p:ext uri="{BB962C8B-B14F-4D97-AF65-F5344CB8AC3E}">
        <p14:creationId xmlns:p14="http://schemas.microsoft.com/office/powerpoint/2010/main" val="3466829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>
            <a:extLst>
              <a:ext uri="{FF2B5EF4-FFF2-40B4-BE49-F238E27FC236}">
                <a16:creationId xmlns:a16="http://schemas.microsoft.com/office/drawing/2014/main" id="{4082406A-996D-4B39-8FD8-24281884D5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248" y="1825625"/>
            <a:ext cx="3263503" cy="4351338"/>
          </a:xfrm>
        </p:spPr>
      </p:pic>
      <p:sp>
        <p:nvSpPr>
          <p:cNvPr id="4" name="Nadpis 1">
            <a:extLst>
              <a:ext uri="{FF2B5EF4-FFF2-40B4-BE49-F238E27FC236}">
                <a16:creationId xmlns:a16="http://schemas.microsoft.com/office/drawing/2014/main" id="{0A1D6A50-96AF-4F2E-9BF2-4AD8D0225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cs-CZ" dirty="0"/>
              <a:t>Historický </a:t>
            </a:r>
            <a:r>
              <a:rPr lang="cs-CZ" dirty="0" err="1"/>
              <a:t>Burgos</a:t>
            </a:r>
            <a:r>
              <a:rPr lang="cs-CZ" dirty="0"/>
              <a:t> – centrum města</a:t>
            </a:r>
          </a:p>
        </p:txBody>
      </p:sp>
    </p:spTree>
    <p:extLst>
      <p:ext uri="{BB962C8B-B14F-4D97-AF65-F5344CB8AC3E}">
        <p14:creationId xmlns:p14="http://schemas.microsoft.com/office/powerpoint/2010/main" val="145531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1E3198-A96C-4F52-B88C-1AD0F965C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Historický </a:t>
            </a:r>
            <a:r>
              <a:rPr lang="cs-CZ" dirty="0" err="1"/>
              <a:t>Burgos</a:t>
            </a:r>
            <a:r>
              <a:rPr lang="cs-CZ" dirty="0"/>
              <a:t> – centrum města</a:t>
            </a:r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1E55A82B-330E-4AA5-8B6B-2ECC765042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24" y="1909601"/>
            <a:ext cx="3263503" cy="4351338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4FB6FF4D-0801-418F-A8EE-F4CAE135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5900" y="-46751"/>
            <a:ext cx="3086100" cy="68580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D62EFC44-5FB5-4076-9D8F-C574F5A850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39428"/>
            <a:ext cx="12192000" cy="5498353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6E7ED09D-3C4B-4A96-B45D-6B925B3A2B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751" y="1415078"/>
            <a:ext cx="30861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263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29651F-660E-495C-A35F-4680FA0FC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C156DC0D-BE5D-4047-BDB2-65ED2E52A8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899" y="188213"/>
            <a:ext cx="2916708" cy="6481574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C0FD9A3-81AD-4512-8D9F-F520553CC9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80" y="0"/>
            <a:ext cx="3086100" cy="68580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A7391F0-D504-421B-B184-2FDEB8CBA8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726" y="0"/>
            <a:ext cx="30861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4966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2F0F68-23A3-4E50-A942-091C0E245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Muzeum evoluce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7669618-9463-46A3-9440-276F805EE4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600"/>
            <a:ext cx="12192000" cy="5486400"/>
          </a:xfrm>
          <a:prstGeom prst="rect">
            <a:avLst/>
          </a:prstGeom>
        </p:spPr>
      </p:pic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1791AF2C-E61B-489E-811B-D2354FEAFE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581" y="0"/>
            <a:ext cx="3086100" cy="6858000"/>
          </a:xfr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A5FA0AC0-DF15-4DF7-843D-246B0CC73C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589" y="0"/>
            <a:ext cx="3086100" cy="6858000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E48A002B-8D8C-416C-825B-94620B1A40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37" y="0"/>
            <a:ext cx="30861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27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9BEB6E-97F5-46E2-AC78-02B823652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C6D55C38-F932-42B4-985C-6C8C5FAFA3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51" y="799906"/>
            <a:ext cx="11774984" cy="5298743"/>
          </a:xfrm>
        </p:spPr>
      </p:pic>
    </p:spTree>
    <p:extLst>
      <p:ext uri="{BB962C8B-B14F-4D97-AF65-F5344CB8AC3E}">
        <p14:creationId xmlns:p14="http://schemas.microsoft.com/office/powerpoint/2010/main" val="28276063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4757CC-0F66-4968-B74B-E83AEBA0D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FE62F89F-E107-4BCB-A4DB-78768DF654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51" y="885009"/>
            <a:ext cx="12008498" cy="5403824"/>
          </a:xfrm>
        </p:spPr>
      </p:pic>
    </p:spTree>
    <p:extLst>
      <p:ext uri="{BB962C8B-B14F-4D97-AF65-F5344CB8AC3E}">
        <p14:creationId xmlns:p14="http://schemas.microsoft.com/office/powerpoint/2010/main" val="414285922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466</Words>
  <Application>Microsoft Office PowerPoint</Application>
  <PresentationFormat>Širokoúhlá obrazovka</PresentationFormat>
  <Paragraphs>66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Motiv Office</vt:lpstr>
      <vt:lpstr>Erasmus + Španělsko Job Shadowing</vt:lpstr>
      <vt:lpstr>1. Cíl </vt:lpstr>
      <vt:lpstr>2. Hostitelská škola</vt:lpstr>
      <vt:lpstr>3. Organizace výuky</vt:lpstr>
      <vt:lpstr>4. Školský systém ve Španělsku</vt:lpstr>
      <vt:lpstr>5. Stínování</vt:lpstr>
      <vt:lpstr>5. Stínování</vt:lpstr>
      <vt:lpstr>5. Stínování – biologická cvičení příprava na univerzitu</vt:lpstr>
      <vt:lpstr>5. stínování-prezentace domácího úkolu</vt:lpstr>
      <vt:lpstr>5. Stínování – s kolegy</vt:lpstr>
      <vt:lpstr>5. Stínování – trávení přestávky</vt:lpstr>
      <vt:lpstr>6. Závěr a přínosy</vt:lpstr>
      <vt:lpstr>Historický Burgos</vt:lpstr>
      <vt:lpstr>Historický Burgos – centrum města</vt:lpstr>
      <vt:lpstr>Historický Burgos – centrum města</vt:lpstr>
      <vt:lpstr>Historický Burgos – centrum města</vt:lpstr>
      <vt:lpstr>Historický Burgos – centrum města</vt:lpstr>
      <vt:lpstr>Historický Burgos – centrum města</vt:lpstr>
      <vt:lpstr>Prezentace aplikace PowerPoint</vt:lpstr>
      <vt:lpstr>Muzeum evoluce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Bartu Petra</dc:creator>
  <cp:lastModifiedBy>Herudkova Klara</cp:lastModifiedBy>
  <cp:revision>21</cp:revision>
  <dcterms:created xsi:type="dcterms:W3CDTF">2026-05-13T10:32:24Z</dcterms:created>
  <dcterms:modified xsi:type="dcterms:W3CDTF">2026-10-12T11:32:26Z</dcterms:modified>
</cp:coreProperties>
</file>