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0" r:id="rId24"/>
    <p:sldId id="283" r:id="rId25"/>
    <p:sldId id="299" r:id="rId26"/>
    <p:sldId id="288" r:id="rId27"/>
    <p:sldId id="289" r:id="rId28"/>
    <p:sldId id="290" r:id="rId29"/>
    <p:sldId id="291" r:id="rId30"/>
    <p:sldId id="293" r:id="rId31"/>
    <p:sldId id="295" r:id="rId32"/>
    <p:sldId id="296" r:id="rId33"/>
    <p:sldId id="298" r:id="rId34"/>
    <p:sldId id="304" r:id="rId35"/>
    <p:sldId id="305" r:id="rId36"/>
    <p:sldId id="310" r:id="rId3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C1D7FE6-544A-471A-8EC5-C7B2E66294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2E3CFC2-A671-4D31-8B0A-E14E200121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787FEDC-2DE2-476F-BBA5-A08841FB4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80D12-A71E-4B1A-8365-9E0D5881E4EA}" type="datetimeFigureOut">
              <a:rPr lang="cs-CZ" smtClean="0"/>
              <a:t>01.09.2023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841FBF5-1533-442C-B27D-F4F64B4D1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9BFE7F9-A4BB-4138-A3A8-BD614E483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2C26-585B-48F5-B9B2-4CBCFC23CC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1157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311B69-6702-489E-9D5C-6FA4CF226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F408E2E2-CE6B-49B5-B37D-E0D1400168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F710F6A-1F1C-4431-8000-C2C355EAF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80D12-A71E-4B1A-8365-9E0D5881E4EA}" type="datetimeFigureOut">
              <a:rPr lang="cs-CZ" smtClean="0"/>
              <a:t>01.09.2023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0C17EFC-AF3F-4A0A-AABD-B8776E1C6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1EEE745-85FB-4501-A887-785626985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2C26-585B-48F5-B9B2-4CBCFC23CC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7146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9E43C92-F5AB-4C26-BAE9-32BAA6141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FABC8170-53C1-4F3E-90D3-8848B93371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5E0DF3C-8DD0-474F-AE4F-0549CA4E8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80D12-A71E-4B1A-8365-9E0D5881E4EA}" type="datetimeFigureOut">
              <a:rPr lang="cs-CZ" smtClean="0"/>
              <a:t>01.09.2023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AC3EC64-8248-482F-94DE-28A29A4C9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B6353A8-2E93-4306-8596-930F81F46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2C26-585B-48F5-B9B2-4CBCFC23CC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3476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90037B-6335-43D6-88CF-441310EF5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CC4A580-06A1-4130-9869-D9A23F46EE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2871E842-3A66-4ED7-9FF1-F581A80B44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019E3F5-4F92-45E1-A606-914EF9AE2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80D12-A71E-4B1A-8365-9E0D5881E4EA}" type="datetimeFigureOut">
              <a:rPr lang="cs-CZ" smtClean="0"/>
              <a:t>01.09.2023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A29A693-C220-4B85-8348-43FFD6EE7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3582891-984F-48E2-9E42-AF69A6A65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2C26-585B-48F5-B9B2-4CBCFC23CC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0107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2593EDC-E4D6-437D-9B1C-71F6C95F4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B87B9E27-5A11-4221-89F1-C29665C878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4442954F-6C30-4C40-AB54-6F6966E627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7A007E84-0311-4F69-BF09-8F0A0D60BC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D2F5F0B2-8D5B-4E95-BDFC-888021C444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9C8B740-BF37-4654-97A6-133C94E8E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80D12-A71E-4B1A-8365-9E0D5881E4EA}" type="datetimeFigureOut">
              <a:rPr lang="cs-CZ" smtClean="0"/>
              <a:t>01.09.2023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DBC85E2F-E7D5-429B-BD1E-D59ED8AE3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AD596F4-3BFF-4E62-93FF-E59E7BA29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2C26-585B-48F5-B9B2-4CBCFC23CC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1948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50932-7C5B-46D0-9472-40100689C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E1CEAF9C-735B-40B0-8E98-2873B9E31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80D12-A71E-4B1A-8365-9E0D5881E4EA}" type="datetimeFigureOut">
              <a:rPr lang="cs-CZ" smtClean="0"/>
              <a:t>01.09.2023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308E5601-5452-4BF7-A2C5-246FBDE00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716B912-CE27-4038-B492-C92C4A3F0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2C26-585B-48F5-B9B2-4CBCFC23CC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3232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BAC1453D-5AAA-43BD-9B4C-FE9C7B33C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80D12-A71E-4B1A-8365-9E0D5881E4EA}" type="datetimeFigureOut">
              <a:rPr lang="cs-CZ" smtClean="0"/>
              <a:t>01.09.2023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8D584CD-8157-4CE5-ADC4-03BE0899B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5592D0-F65F-49B9-B4B6-45489F512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2C26-585B-48F5-B9B2-4CBCFC23CC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0791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18A038-8B75-4A57-9D26-4F029E4C0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A03A7BB-C288-4710-B4D0-095A626731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0ECEBA19-2009-4C46-A593-398DF93489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D706A78-8EDD-4E51-8E0A-8E05732674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80D12-A71E-4B1A-8365-9E0D5881E4EA}" type="datetimeFigureOut">
              <a:rPr lang="cs-CZ" smtClean="0"/>
              <a:t>01.09.2023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5D50E29-21DA-4DCF-AD3F-11402EF06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A55F2AD-6D06-49C8-BCE3-8D434DF76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2C26-585B-48F5-B9B2-4CBCFC23CC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8012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8AFB23-0CA7-45F1-838B-26D8FC4C4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6A5AAD6-E17C-4FDA-B599-84E107DCD5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C6F29A62-838F-4EBA-8D7A-61831C4D7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FAF9F4-BC1C-44A3-ADDE-98EED7CD2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80D12-A71E-4B1A-8365-9E0D5881E4EA}" type="datetimeFigureOut">
              <a:rPr lang="cs-CZ" smtClean="0"/>
              <a:t>01.09.2023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C3B2DCD-27FA-4D19-AC6B-D6800A01A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13D5E29-A1F9-4E92-B9B7-3731C855D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2C26-585B-48F5-B9B2-4CBCFC23CC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1913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00F458-6C43-40F7-B128-3BCA14B4B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D76FB50-D718-4AC7-B695-9F0EF81B22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C153865-7060-4B30-909A-316FECD94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80D12-A71E-4B1A-8365-9E0D5881E4EA}" type="datetimeFigureOut">
              <a:rPr lang="cs-CZ" smtClean="0"/>
              <a:t>01.09.2023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57AF97-9613-41C8-990E-E25EF8420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E537502-29DA-44FE-B0B9-6C42DF850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2C26-585B-48F5-B9B2-4CBCFC23CC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4867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8CDD102-D52A-45A7-B83F-260A9A10FA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3E98380-B1CF-4E8C-B8EC-CCFC2F4E97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764D0D6-DB28-4B74-B78F-4F936819C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80D12-A71E-4B1A-8365-9E0D5881E4EA}" type="datetimeFigureOut">
              <a:rPr lang="cs-CZ" smtClean="0"/>
              <a:t>01.09.2023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3FA2512-872E-4878-A762-3CA374C54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3F51348-553F-48CD-9006-9A6A5C7B74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2C26-585B-48F5-B9B2-4CBCFC23CC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73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56B5E03-4533-40E0-9ECD-AEB34221D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471FC141-55E2-49E0-9582-B219F6D0EE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9B8BFA-F085-40CE-ABA6-55832DF270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80D12-A71E-4B1A-8365-9E0D5881E4EA}" type="datetimeFigureOut">
              <a:rPr lang="cs-CZ" smtClean="0"/>
              <a:t>01.09.2023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0808D31-5EA5-4882-AF3D-47AC7EC690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C1E7497-32C4-440A-9156-D927E7ECD9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22C26-585B-48F5-B9B2-4CBCFC23CC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351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>
            <a:extLst>
              <a:ext uri="{FF2B5EF4-FFF2-40B4-BE49-F238E27FC236}">
                <a16:creationId xmlns:a16="http://schemas.microsoft.com/office/drawing/2014/main" id="{00CE639F-4E78-456E-8DCB-BB24F0F5090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AutoShape 4" descr="Litva – profil členské země EU │ Evropská unie">
            <a:extLst>
              <a:ext uri="{FF2B5EF4-FFF2-40B4-BE49-F238E27FC236}">
                <a16:creationId xmlns:a16="http://schemas.microsoft.com/office/drawing/2014/main" id="{EE71018F-AEA9-4A46-8E9D-126724574AB4}"/>
              </a:ext>
            </a:extLst>
          </p:cNvPr>
          <p:cNvSpPr>
            <a:spLocks noGrp="1" noChangeAspect="1" noChangeArrowheads="1"/>
          </p:cNvSpPr>
          <p:nvPr>
            <p:ph type="ctr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16E88257-FA15-4089-AE7C-E0D3B6317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73196"/>
            <a:ext cx="9455085" cy="631160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46650913-DBEC-4D56-9B8C-0E3D5B9198B4}"/>
              </a:ext>
            </a:extLst>
          </p:cNvPr>
          <p:cNvSpPr txBox="1"/>
          <p:nvPr/>
        </p:nvSpPr>
        <p:spPr>
          <a:xfrm>
            <a:off x="2837468" y="2356702"/>
            <a:ext cx="51941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>
                <a:solidFill>
                  <a:schemeClr val="bg1"/>
                </a:solidFill>
              </a:rPr>
              <a:t>LITVA 2023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07B16232-3995-4676-BA57-A88833AA85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094" y="610025"/>
            <a:ext cx="2178449" cy="2472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256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2049FE3-76B1-479F-9ABC-9433E3A2F8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311" y="2952308"/>
            <a:ext cx="4030990" cy="2574794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6DB1AA82-2B57-4E2C-8A9A-3DBCCD7F9B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6137" y="2394408"/>
            <a:ext cx="4463592" cy="4463592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B93CEEBE-0BF5-42A6-851B-F0F10F7D87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271" y="0"/>
            <a:ext cx="12192000" cy="250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2790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C9AACA8-AAC9-4746-90B2-92F6D657141F}"/>
              </a:ext>
            </a:extLst>
          </p:cNvPr>
          <p:cNvSpPr txBox="1"/>
          <p:nvPr/>
        </p:nvSpPr>
        <p:spPr>
          <a:xfrm>
            <a:off x="509046" y="509047"/>
            <a:ext cx="4487159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latin typeface="Bahnschrift SemiLight" panose="020B0502040204020203" pitchFamily="34" charset="0"/>
              </a:rPr>
              <a:t>Litva je nejjižnějším a zároveň největším pobaltským státem, jehož hlavním městem je Vilnius. </a:t>
            </a:r>
          </a:p>
          <a:p>
            <a:r>
              <a:rPr lang="cs-CZ" sz="2000" dirty="0">
                <a:latin typeface="Bahnschrift SemiLight" panose="020B0502040204020203" pitchFamily="34" charset="0"/>
              </a:rPr>
              <a:t>Moderní historický vývoj Litvy se právě díky její geografické poloze nesl v duchu sovětské okupace. Prakticky byla Litva od roku 1940 až do roku 1990 s krátkým tříletým obdobím německé anexe součástí Sovětského svazu. </a:t>
            </a:r>
            <a:r>
              <a:rPr lang="cs-CZ" sz="2000" b="1" dirty="0">
                <a:latin typeface="Bahnschrift SemiLight" panose="020B0502040204020203" pitchFamily="34" charset="0"/>
              </a:rPr>
              <a:t>Nezávislost na něm vyhlásili Litevci jako první pobaltský národ 11. března 1990. </a:t>
            </a:r>
            <a:r>
              <a:rPr lang="cs-CZ" sz="2000" dirty="0">
                <a:latin typeface="Bahnschrift SemiLight" panose="020B0502040204020203" pitchFamily="34" charset="0"/>
              </a:rPr>
              <a:t>Dodnes však na Litvě najdete odkazy na tuto ne příliš slavnou minulost a to buď v podobě panelákové výstavby či právě plynulé ruštiny velké většiny Litevců.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6A76882-E5B0-49D0-B022-2A1CD48226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987" y="131518"/>
            <a:ext cx="6186966" cy="6636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035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29686D5-010E-48D3-9FC1-64CD751BA8EE}"/>
              </a:ext>
            </a:extLst>
          </p:cNvPr>
          <p:cNvSpPr txBox="1"/>
          <p:nvPr/>
        </p:nvSpPr>
        <p:spPr>
          <a:xfrm>
            <a:off x="856272" y="678730"/>
            <a:ext cx="5561814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latin typeface="Bahnschrift SemiLight" panose="020B0502040204020203" pitchFamily="34" charset="0"/>
              </a:rPr>
              <a:t>Vilnius</a:t>
            </a:r>
          </a:p>
          <a:p>
            <a:endParaRPr lang="cs-CZ" dirty="0">
              <a:latin typeface="Bahnschrift SemiLight" panose="020B0502040204020203" pitchFamily="34" charset="0"/>
            </a:endParaRPr>
          </a:p>
          <a:p>
            <a:r>
              <a:rPr lang="cs-CZ" sz="2400" dirty="0">
                <a:latin typeface="Bahnschrift SemiLight" panose="020B0502040204020203" pitchFamily="34" charset="0"/>
              </a:rPr>
              <a:t>Vilnius je hlavní město Litvy. Ve městě žije přibližně 581 tisíc obyvatel, 57,8 % tvořili Litevci, 18,7 % Poláci, 14 % Rusové, 4 % Bělorusové, 0,5 % Židé a 5 % ostatní národnosti.</a:t>
            </a:r>
          </a:p>
          <a:p>
            <a:endParaRPr lang="cs-CZ" sz="2400" dirty="0">
              <a:latin typeface="Bahnschrift SemiLight" panose="020B0502040204020203" pitchFamily="34" charset="0"/>
            </a:endParaRPr>
          </a:p>
          <a:p>
            <a:r>
              <a:rPr lang="cs-CZ" sz="2400" dirty="0">
                <a:latin typeface="Bahnschrift SemiLight" panose="020B0502040204020203" pitchFamily="34" charset="0"/>
              </a:rPr>
              <a:t>Historické centrum Vilniusu, které bylo v roce 1994 zapsáno na seznam UNESCO, se rozkládá na jižní straně řeky </a:t>
            </a:r>
            <a:r>
              <a:rPr lang="cs-CZ" sz="2400" dirty="0" err="1">
                <a:latin typeface="Bahnschrift SemiLight" panose="020B0502040204020203" pitchFamily="34" charset="0"/>
              </a:rPr>
              <a:t>Neris</a:t>
            </a:r>
            <a:r>
              <a:rPr lang="cs-CZ" sz="2400" dirty="0">
                <a:latin typeface="Bahnschrift SemiLight" panose="020B0502040204020203" pitchFamily="34" charset="0"/>
              </a:rPr>
              <a:t>. Samotné Staré město je tvořeno mnoha více či méně úzkými a křivolakými uličkami s nádhernou barokní zástavbou, které se soustřeďují okolo Radničního náměstí.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0271222-ECA7-415A-87CF-52853D88AB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881" y="1385741"/>
            <a:ext cx="4242847" cy="4242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6305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FED9C2-DA7F-45E7-96F3-3F737F8518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23553" cy="4067665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52BF227A-D6BF-42AF-87E8-179AFAFCA5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72319" y="880589"/>
            <a:ext cx="6441388" cy="4831041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60DD63F-3714-43C5-AAE5-3717666D1C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73631" y="2891609"/>
            <a:ext cx="4143080" cy="3107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762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8DF928-AE0D-4CB3-8063-C9B42235A6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91250" y="857250"/>
            <a:ext cx="6858000" cy="514350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013CABD5-4CE9-4520-ACBF-4F255DBC46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26763"/>
            <a:ext cx="6441649" cy="4831237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87BD1C2-C864-44C6-9D37-E701E8F260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72012" y="953580"/>
            <a:ext cx="3103777" cy="2327833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30A790EB-442A-49E6-9D1D-6377624BA0AB}"/>
              </a:ext>
            </a:extLst>
          </p:cNvPr>
          <p:cNvSpPr txBox="1"/>
          <p:nvPr/>
        </p:nvSpPr>
        <p:spPr>
          <a:xfrm>
            <a:off x="292231" y="196276"/>
            <a:ext cx="3780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>
                <a:latin typeface="Bahnschrift SemiLight" panose="020B0502040204020203" pitchFamily="34" charset="0"/>
              </a:rPr>
              <a:t>Gediminasův</a:t>
            </a:r>
            <a:r>
              <a:rPr lang="cs-CZ" b="1" dirty="0">
                <a:latin typeface="Bahnschrift SemiLight" panose="020B0502040204020203" pitchFamily="34" charset="0"/>
              </a:rPr>
              <a:t> hrad – symbol města</a:t>
            </a:r>
          </a:p>
        </p:txBody>
      </p:sp>
    </p:spTree>
    <p:extLst>
      <p:ext uri="{BB962C8B-B14F-4D97-AF65-F5344CB8AC3E}">
        <p14:creationId xmlns:p14="http://schemas.microsoft.com/office/powerpoint/2010/main" val="39527389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7BE77B-47D2-48AD-A561-AB28054762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495746"/>
            <a:ext cx="5816338" cy="4362253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01D4BB8-53D3-486D-812A-D05148B2F3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215" y="0"/>
            <a:ext cx="7239785" cy="5429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497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FB5BDB-4EF4-4F6C-9524-EBC56CB254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235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4C29D5B-B0D8-41D5-A473-9B56C03BC9F5}"/>
              </a:ext>
            </a:extLst>
          </p:cNvPr>
          <p:cNvSpPr txBox="1"/>
          <p:nvPr/>
        </p:nvSpPr>
        <p:spPr>
          <a:xfrm>
            <a:off x="443060" y="414779"/>
            <a:ext cx="5344998" cy="689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800" b="1" dirty="0">
                <a:latin typeface="Bahnschrift SemiLight" panose="020B0502040204020203" pitchFamily="34" charset="0"/>
              </a:rPr>
              <a:t>Elektrėnai</a:t>
            </a:r>
            <a:r>
              <a:rPr lang="lt-LT" sz="2800" dirty="0">
                <a:latin typeface="Bahnschrift SemiLight" panose="020B0502040204020203" pitchFamily="34" charset="0"/>
              </a:rPr>
              <a:t> </a:t>
            </a:r>
            <a:endParaRPr lang="cs-CZ" sz="2800" dirty="0">
              <a:latin typeface="Bahnschrift SemiLight" panose="020B0502040204020203" pitchFamily="34" charset="0"/>
            </a:endParaRPr>
          </a:p>
          <a:p>
            <a:endParaRPr lang="cs-CZ" dirty="0">
              <a:latin typeface="Bahnschrift SemiLight" panose="020B0502040204020203" pitchFamily="34" charset="0"/>
            </a:endParaRPr>
          </a:p>
          <a:p>
            <a:r>
              <a:rPr lang="lt-LT" sz="2400" dirty="0">
                <a:latin typeface="Bahnschrift SemiLight" panose="020B0502040204020203" pitchFamily="34" charset="0"/>
              </a:rPr>
              <a:t>Má 14 000 obyvatel a nachází se na půli cesty mezi</a:t>
            </a:r>
            <a:r>
              <a:rPr lang="cs-CZ" sz="2400" dirty="0">
                <a:latin typeface="Bahnschrift SemiLight" panose="020B0502040204020203" pitchFamily="34" charset="0"/>
              </a:rPr>
              <a:t> Vilniusem a Kaunasem.</a:t>
            </a:r>
          </a:p>
          <a:p>
            <a:r>
              <a:rPr lang="lt-LT" sz="2400" dirty="0">
                <a:latin typeface="Bahnschrift SemiLight" panose="020B0502040204020203" pitchFamily="34" charset="0"/>
              </a:rPr>
              <a:t>Jedná se o jedno z novějších měst, které vzniklo v dobách</a:t>
            </a:r>
            <a:r>
              <a:rPr lang="cs-CZ" sz="2400" dirty="0">
                <a:latin typeface="Bahnschrift SemiLight" panose="020B0502040204020203" pitchFamily="34" charset="0"/>
              </a:rPr>
              <a:t> Litevské sovětské socialistické republiky pro </a:t>
            </a:r>
            <a:r>
              <a:rPr lang="lt-LT" sz="2400" dirty="0">
                <a:latin typeface="Bahnschrift SemiLight" panose="020B0502040204020203" pitchFamily="34" charset="0"/>
              </a:rPr>
              <a:t>zaměstnance místní </a:t>
            </a:r>
            <a:r>
              <a:rPr lang="cs-CZ" sz="2400" dirty="0">
                <a:latin typeface="Bahnschrift SemiLight" panose="020B0502040204020203" pitchFamily="34" charset="0"/>
              </a:rPr>
              <a:t>elektrárny</a:t>
            </a:r>
            <a:r>
              <a:rPr lang="lt-LT" sz="2400" dirty="0">
                <a:latin typeface="Bahnschrift SemiLight" panose="020B0502040204020203" pitchFamily="34" charset="0"/>
              </a:rPr>
              <a:t>. Jeho jméno je odvozeno od</a:t>
            </a:r>
            <a:r>
              <a:rPr lang="cs-CZ" sz="2400" dirty="0">
                <a:latin typeface="Bahnschrift SemiLight" panose="020B0502040204020203" pitchFamily="34" charset="0"/>
              </a:rPr>
              <a:t> elektřiny</a:t>
            </a:r>
            <a:r>
              <a:rPr lang="lt-LT" sz="2400" dirty="0">
                <a:latin typeface="Bahnschrift SemiLight" panose="020B0502040204020203" pitchFamily="34" charset="0"/>
              </a:rPr>
              <a:t>. Historické budovy ve městě nejsou a sestává výhradně z velkých jednotných</a:t>
            </a:r>
            <a:r>
              <a:rPr lang="cs-CZ" sz="2400" dirty="0">
                <a:latin typeface="Bahnschrift SemiLight" panose="020B0502040204020203" pitchFamily="34" charset="0"/>
              </a:rPr>
              <a:t> panelových domů</a:t>
            </a:r>
            <a:r>
              <a:rPr lang="lt-LT" sz="2400" dirty="0">
                <a:latin typeface="Bahnschrift SemiLight" panose="020B0502040204020203" pitchFamily="34" charset="0"/>
              </a:rPr>
              <a:t>.</a:t>
            </a:r>
            <a:endParaRPr lang="cs-CZ" sz="2400" dirty="0">
              <a:latin typeface="Bahnschrift SemiLight" panose="020B0502040204020203" pitchFamily="34" charset="0"/>
            </a:endParaRPr>
          </a:p>
          <a:p>
            <a:r>
              <a:rPr lang="lt-LT" sz="2400" dirty="0">
                <a:latin typeface="Bahnschrift SemiLight" panose="020B0502040204020203" pitchFamily="34" charset="0"/>
              </a:rPr>
              <a:t>Blízko města se nachází umělé jezero</a:t>
            </a:r>
            <a:r>
              <a:rPr lang="cs-CZ" sz="2400" dirty="0">
                <a:latin typeface="Bahnschrift SemiLight" panose="020B0502040204020203" pitchFamily="34" charset="0"/>
              </a:rPr>
              <a:t>,</a:t>
            </a:r>
            <a:r>
              <a:rPr lang="lt-LT" sz="2400" dirty="0">
                <a:latin typeface="Bahnschrift SemiLight" panose="020B0502040204020203" pitchFamily="34" charset="0"/>
              </a:rPr>
              <a:t> které je používáno k</a:t>
            </a:r>
            <a:r>
              <a:rPr lang="cs-CZ" sz="2400" dirty="0">
                <a:latin typeface="Bahnschrift SemiLight" panose="020B0502040204020203" pitchFamily="34" charset="0"/>
              </a:rPr>
              <a:t> chlazení </a:t>
            </a:r>
            <a:r>
              <a:rPr lang="lt-LT" sz="2400" dirty="0">
                <a:latin typeface="Bahnschrift SemiLight" panose="020B0502040204020203" pitchFamily="34" charset="0"/>
              </a:rPr>
              <a:t>elektrárny a jeho</a:t>
            </a:r>
            <a:r>
              <a:rPr lang="cs-CZ" sz="2400" dirty="0">
                <a:latin typeface="Bahnschrift SemiLight" panose="020B0502040204020203" pitchFamily="34" charset="0"/>
              </a:rPr>
              <a:t> teplota</a:t>
            </a:r>
            <a:r>
              <a:rPr lang="lt-LT" sz="2400" dirty="0">
                <a:latin typeface="Bahnschrift SemiLight" panose="020B0502040204020203" pitchFamily="34" charset="0"/>
              </a:rPr>
              <a:t> je o něco vyšší než teplota jeho okolí.</a:t>
            </a:r>
            <a:endParaRPr lang="cs-CZ" sz="2400" dirty="0">
              <a:latin typeface="Bahnschrift SemiLight" panose="020B0502040204020203" pitchFamily="34" charset="0"/>
            </a:endParaRPr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B0BDA378-3899-40AD-97B0-B89BDFC6D7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601" y="513525"/>
            <a:ext cx="4859125" cy="583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8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E73974-80C0-4281-AC6D-B8F39F0D62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57250" y="857250"/>
            <a:ext cx="6858000" cy="51435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0D1BFBE-94E5-40F5-A921-D89A77CE49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429" y="1102936"/>
            <a:ext cx="6755876" cy="506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128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21DB22-9B72-4F2A-BEC4-31F19494B3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9083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1EAB440-B450-4768-918E-5E9EAFA0DB01}"/>
              </a:ext>
            </a:extLst>
          </p:cNvPr>
          <p:cNvSpPr txBox="1"/>
          <p:nvPr/>
        </p:nvSpPr>
        <p:spPr>
          <a:xfrm>
            <a:off x="377072" y="461913"/>
            <a:ext cx="4958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latin typeface="Bahnschrift SemiLight" panose="020B0502040204020203" pitchFamily="34" charset="0"/>
              </a:rPr>
              <a:t>Pro – </a:t>
            </a:r>
            <a:r>
              <a:rPr lang="cs-CZ" sz="2800" b="1" dirty="0" err="1">
                <a:latin typeface="Bahnschrift SemiLight" panose="020B0502040204020203" pitchFamily="34" charset="0"/>
              </a:rPr>
              <a:t>Gymnazium</a:t>
            </a:r>
            <a:r>
              <a:rPr lang="cs-CZ" sz="2800" b="1" dirty="0">
                <a:latin typeface="Bahnschrift SemiLight" panose="020B0502040204020203" pitchFamily="34" charset="0"/>
              </a:rPr>
              <a:t> </a:t>
            </a:r>
            <a:r>
              <a:rPr lang="cs-CZ" sz="2800" b="1" dirty="0" err="1">
                <a:latin typeface="Bahnschrift SemiLight" panose="020B0502040204020203" pitchFamily="34" charset="0"/>
              </a:rPr>
              <a:t>Elektrenai</a:t>
            </a:r>
            <a:endParaRPr lang="cs-CZ" sz="2800" b="1" dirty="0">
              <a:latin typeface="Bahnschrift SemiLight" panose="020B0502040204020203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05657F1-245A-4A2A-A494-8AF7510CC4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658359"/>
            <a:ext cx="5737780" cy="4303335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09E3B711-1FBE-45EF-BA60-71A20B4255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455" y="0"/>
            <a:ext cx="7013543" cy="5260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1098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CEDED0-7C9E-475C-A2DA-5497378E5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57250" y="857250"/>
            <a:ext cx="6858000" cy="51435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BC1AEC1-103F-4C0D-949A-7D2F06EFA4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07216" y="851358"/>
            <a:ext cx="5227163" cy="3920372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1ED34007-6733-449C-BAC0-E95930A365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737804" y="2463506"/>
            <a:ext cx="4903771" cy="3677828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68C3274A-98D3-4CAF-9294-C201E8057E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90826" y="4205764"/>
            <a:ext cx="2912620" cy="218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8377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F17222-386E-4D70-BA5C-7768B981C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000973" cy="525073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EA8011A-6267-4AF9-BF19-C77DAE383D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92972" y="1432350"/>
            <a:ext cx="6200743" cy="4650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8977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A24BF8-C045-4BC0-99F9-6DF71A769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6974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AB3601-0C3E-4DF3-8A32-0A091508F4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4921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84F106-D4D6-4D22-BE0A-3235B30224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584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9F0398E-E1DD-40D1-9B4E-73EBD5EF6F4A}"/>
              </a:ext>
            </a:extLst>
          </p:cNvPr>
          <p:cNvSpPr txBox="1"/>
          <p:nvPr/>
        </p:nvSpPr>
        <p:spPr>
          <a:xfrm>
            <a:off x="461913" y="509047"/>
            <a:ext cx="5363852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latin typeface="Bahnschrift" panose="020B0502040204020203" pitchFamily="34" charset="0"/>
              </a:rPr>
              <a:t>Kaunas</a:t>
            </a:r>
          </a:p>
          <a:p>
            <a:endParaRPr lang="cs-CZ" dirty="0">
              <a:latin typeface="Bahnschrift" panose="020B0502040204020203" pitchFamily="34" charset="0"/>
            </a:endParaRPr>
          </a:p>
          <a:p>
            <a:r>
              <a:rPr lang="cs-CZ" sz="2400" dirty="0">
                <a:latin typeface="Bahnschrift" panose="020B0502040204020203" pitchFamily="34" charset="0"/>
              </a:rPr>
              <a:t>je město ve střední Litvě ležící na soutoku hlavních litevských řek </a:t>
            </a:r>
            <a:r>
              <a:rPr lang="cs-CZ" sz="2400" dirty="0" err="1">
                <a:latin typeface="Bahnschrift" panose="020B0502040204020203" pitchFamily="34" charset="0"/>
              </a:rPr>
              <a:t>Neris</a:t>
            </a:r>
            <a:r>
              <a:rPr lang="cs-CZ" sz="2400" dirty="0">
                <a:latin typeface="Bahnschrift" panose="020B0502040204020203" pitchFamily="34" charset="0"/>
              </a:rPr>
              <a:t> a </a:t>
            </a:r>
            <a:r>
              <a:rPr lang="cs-CZ" sz="2400" dirty="0" err="1">
                <a:latin typeface="Bahnschrift" panose="020B0502040204020203" pitchFamily="34" charset="0"/>
              </a:rPr>
              <a:t>Němen</a:t>
            </a:r>
            <a:r>
              <a:rPr lang="cs-CZ" sz="2400" dirty="0">
                <a:latin typeface="Bahnschrift" panose="020B0502040204020203" pitchFamily="34" charset="0"/>
              </a:rPr>
              <a:t> (</a:t>
            </a:r>
            <a:r>
              <a:rPr lang="cs-CZ" sz="2400" dirty="0" err="1">
                <a:latin typeface="Bahnschrift" panose="020B0502040204020203" pitchFamily="34" charset="0"/>
              </a:rPr>
              <a:t>Nemunas</a:t>
            </a:r>
            <a:r>
              <a:rPr lang="cs-CZ" sz="2400" dirty="0">
                <a:latin typeface="Bahnschrift" panose="020B0502040204020203" pitchFamily="34" charset="0"/>
              </a:rPr>
              <a:t>).</a:t>
            </a:r>
          </a:p>
          <a:p>
            <a:r>
              <a:rPr lang="cs-CZ" sz="2400" dirty="0">
                <a:latin typeface="Bahnschrift" panose="020B0502040204020203" pitchFamily="34" charset="0"/>
              </a:rPr>
              <a:t>Město má přibližně 300 tisíc obyvatel a je tak druhým největším městem Litvy. U města se nachází Kaunaská přehrada (největší v zemi).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FF7D0C9-B29F-403F-ABDD-07CF9B1C8F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3826" y="1423447"/>
            <a:ext cx="3566261" cy="4275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4027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75C1FC-B7A2-4135-8B13-CA96E89B62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857" y="0"/>
            <a:ext cx="91382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4052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6BC8E4-B5FB-4224-8AEA-EE3CD72447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15885" y="615885"/>
            <a:ext cx="4927076" cy="3695307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EFB4BA3-EB14-4FE8-B6D9-9907677C81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74525" y="1114033"/>
            <a:ext cx="6173245" cy="4629934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56B16E9C-B164-42B3-8D68-DBD534F35A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207" y="3691632"/>
            <a:ext cx="4041840" cy="3031380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62EF41EC-E5D8-491E-A126-D070458D93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218" y="-254524"/>
            <a:ext cx="2995051" cy="3803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9673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48299E-845C-4A20-9A71-784E1B2A2C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57250" y="857250"/>
            <a:ext cx="6858000" cy="51435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CF27239-DE05-415B-BF73-E866062FBD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250" y="1147712"/>
            <a:ext cx="5862479" cy="4414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3168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A80B2A-73F4-44DF-9E92-590EB5CE32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4768"/>
            <a:ext cx="12192000" cy="4748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7059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398E90-2E73-4867-A191-29FF7E4D5C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92870" y="1039305"/>
            <a:ext cx="6372520" cy="477939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EEC92F2-E578-4AEF-B515-90D76825AA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74507" y="2053867"/>
            <a:ext cx="3082565" cy="2311924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0E3D9457-23F3-425A-8265-FB80D8F0CD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37687" y="1115310"/>
            <a:ext cx="6169840" cy="4627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8196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12890D-30C7-498B-A581-F1FA5AE1E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0804" y="169683"/>
            <a:ext cx="7429500" cy="43815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A9399BD-7703-48DB-9298-3E337DCF90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886" y="223678"/>
            <a:ext cx="5172880" cy="6464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7104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1A6C6A-46D3-47F7-AA8C-41E59AD002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5069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6AA168-5158-43E6-8125-E31F1F0117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7645"/>
            <a:ext cx="8653808" cy="6490355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C70E8F2-FB6D-445F-8375-6EB77CC4D2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302854" y="555592"/>
            <a:ext cx="4444738" cy="333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0655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D3D10DE-6475-4ADD-8E41-0D2DC58CC458}"/>
              </a:ext>
            </a:extLst>
          </p:cNvPr>
          <p:cNvSpPr txBox="1"/>
          <p:nvPr/>
        </p:nvSpPr>
        <p:spPr>
          <a:xfrm>
            <a:off x="273376" y="480767"/>
            <a:ext cx="9021453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atin typeface="Bahnschrift" panose="020B0502040204020203" pitchFamily="34" charset="0"/>
              </a:rPr>
              <a:t>Hora křížů</a:t>
            </a:r>
          </a:p>
          <a:p>
            <a:endParaRPr lang="cs-CZ" dirty="0"/>
          </a:p>
          <a:p>
            <a:r>
              <a:rPr lang="cs-CZ" sz="2400" dirty="0"/>
              <a:t>Hora je jednak křesťanským poutním místem, ale také symbolem odporu Litevců vůči okupačnímu sovětskému režimu, v čemž spočívá její velké poselství. V litevštině její název zní </a:t>
            </a:r>
            <a:r>
              <a:rPr lang="cs-CZ" sz="2400" dirty="0" err="1"/>
              <a:t>Kryžiai</a:t>
            </a:r>
            <a:r>
              <a:rPr lang="cs-CZ" sz="2400" dirty="0"/>
              <a:t> </a:t>
            </a:r>
            <a:r>
              <a:rPr lang="cs-CZ" sz="2400" dirty="0" err="1"/>
              <a:t>Kalnas</a:t>
            </a:r>
            <a:r>
              <a:rPr lang="cs-CZ" sz="2400" dirty="0"/>
              <a:t>. </a:t>
            </a:r>
          </a:p>
          <a:p>
            <a:r>
              <a:rPr lang="cs-CZ" sz="2400" dirty="0"/>
              <a:t>Ještě na počátku 20. století se na místě tyčilo zhruba 100 křížů. Počet se však navyšoval. Poutníci z Litvy i dalších zemí nosili další a další. Společenský význam místa tak prudce rostl. V době, kdy byla Litva součástí SSSR, se soudruzi pokusil místo několikrát zlikvidovat. Přece jen šlo o nežádoucí náboženský a národní symbol, který se do socialistického zřízení absolutně nehodil. Kříže proto byly opakovaně zničeny buldozery, ale místní obyvatelé se s tím odmítli smířit a  vždy je opět vztyčili.  Tak silné bylo jejich odhodlání, které přineslo i úspěch. Za éry Gorbačova po roce 1985 snahu o zničení režim vzdal. Význam místa neunikl ani papeži Janu Pavlu II., který pro Horu křížů v roce 1993 osobně  věnoval dřevěnou sochu Krista.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3E3A6BA6-00D1-4DE6-A0D7-7B02F73A76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392132" y="1611212"/>
            <a:ext cx="5158168" cy="3635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9974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0D7CC5A-CC21-46B7-B072-D7C3429603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57250" y="857250"/>
            <a:ext cx="6858000" cy="514350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6582141-2E76-4A43-BE35-E9DBA202C5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3875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7699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8AF79C-738E-4131-93C8-36FE0BCD5E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57250" y="857250"/>
            <a:ext cx="6858000" cy="51435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10431F07-3F32-4B08-9A6E-F293EFA92B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25794" y="1582717"/>
            <a:ext cx="5768433" cy="406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3317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513ADA-03BE-40FF-8E0F-BEF59EA0C9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17" y="367646"/>
            <a:ext cx="11320544" cy="6367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4584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21BC72-6D04-4780-A8F9-6AD204C30B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532775" cy="4899581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FEDE106-FD4A-4437-8384-F27C67B315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211" y="2587658"/>
            <a:ext cx="5693789" cy="4270342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756EE224-2686-4066-9649-C23A8DAF91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407918" y="397726"/>
            <a:ext cx="3181808" cy="2386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1816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2576EE1-CB0C-4A11-ADA4-8CA1745BD8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32418" y="94855"/>
            <a:ext cx="4963212" cy="3722409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0756F441-D713-4D20-9F10-60C7F6B306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70767" y="727928"/>
            <a:ext cx="4515177" cy="3386383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BA398888-8F42-41A6-880A-0262E812C2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50328" y="2744475"/>
            <a:ext cx="4515175" cy="3386381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1EF2DDCD-2657-47BB-8E2F-2620F30FBE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21761" y="3125544"/>
            <a:ext cx="4141770" cy="3106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9612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183AEB-388C-45C3-B02B-80BA5CDFB2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68344"/>
            <a:ext cx="8933467" cy="6700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6719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B28121-A33B-4D49-8C8D-2BF3A24071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81" y="235670"/>
            <a:ext cx="6605048" cy="4953786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3BC3CD8-476F-4C34-A908-B313970FA5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74058" y="1043331"/>
            <a:ext cx="6361784" cy="477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1206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C22109-D6BB-4D8D-BAAC-8D3AAF45FC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0261"/>
            <a:ext cx="7450318" cy="5587739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2E589886-2467-4937-91BC-F30CDFDD5A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256309" y="3820212"/>
            <a:ext cx="3129699" cy="2347275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7BB36CA9-4601-46AC-B739-1F02EB729B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788" y="0"/>
            <a:ext cx="5725212" cy="429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6776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E5E4BA-1EA1-4F71-B6F1-52C0489EF8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8833" y="166409"/>
            <a:ext cx="4264058" cy="3198044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930EE98-362D-4982-858B-FBBB262062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7399" y="982057"/>
            <a:ext cx="6525180" cy="4893885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ECDB5B6E-3293-4B87-BBFA-1D91377855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630077"/>
            <a:ext cx="4405460" cy="3304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34562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530</Words>
  <Application>Microsoft Office PowerPoint</Application>
  <PresentationFormat>Širokoúhlá obrazovka</PresentationFormat>
  <Paragraphs>23</Paragraphs>
  <Slides>36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36</vt:i4>
      </vt:variant>
    </vt:vector>
  </HeadingPairs>
  <TitlesOfParts>
    <vt:vector size="42" baseType="lpstr">
      <vt:lpstr>Arial</vt:lpstr>
      <vt:lpstr>Bahnschrift</vt:lpstr>
      <vt:lpstr>Bahnschrift SemiLight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Huskova Radka</dc:creator>
  <cp:lastModifiedBy>Herudkova Klara</cp:lastModifiedBy>
  <cp:revision>41</cp:revision>
  <dcterms:created xsi:type="dcterms:W3CDTF">2023-06-01T08:50:59Z</dcterms:created>
  <dcterms:modified xsi:type="dcterms:W3CDTF">2023-09-01T09:26:44Z</dcterms:modified>
</cp:coreProperties>
</file>